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3"/>
  </p:notesMasterIdLst>
  <p:sldIdLst>
    <p:sldId id="256" r:id="rId2"/>
    <p:sldId id="257" r:id="rId3"/>
    <p:sldId id="270" r:id="rId4"/>
    <p:sldId id="263" r:id="rId5"/>
    <p:sldId id="258" r:id="rId6"/>
    <p:sldId id="264" r:id="rId7"/>
    <p:sldId id="265" r:id="rId8"/>
    <p:sldId id="266" r:id="rId9"/>
    <p:sldId id="259" r:id="rId10"/>
    <p:sldId id="274" r:id="rId11"/>
    <p:sldId id="275" r:id="rId12"/>
    <p:sldId id="272" r:id="rId13"/>
    <p:sldId id="276" r:id="rId14"/>
    <p:sldId id="277" r:id="rId15"/>
    <p:sldId id="273" r:id="rId16"/>
    <p:sldId id="278" r:id="rId17"/>
    <p:sldId id="279" r:id="rId18"/>
    <p:sldId id="271" r:id="rId19"/>
    <p:sldId id="268" r:id="rId20"/>
    <p:sldId id="262" r:id="rId21"/>
    <p:sldId id="26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3CB9A-993C-5C1B-DA6C-30671B425D5A}" v="256" dt="2023-11-28T19:58:50.718"/>
    <p1510:client id="{750A8DB0-CC5C-3002-FD85-3D096EC49594}" v="263" dt="2023-12-04T01:19:36.194"/>
    <p1510:client id="{D9750437-49D5-3951-B5E0-83B7EC272B3E}" v="275" dt="2023-12-05T20:49:25.241"/>
    <p1510:client id="{AA39FE7A-9571-06BD-50A8-DA901E08893C}" v="38" dt="2023-12-03T20:35:49.127"/>
    <p1510:client id="{98765902-CCA8-6E02-3924-BC311780CDD4}" v="7" dt="2023-12-07T18:20:23.045"/>
    <p1510:client id="{92B72AEC-7C8E-EF8B-F16B-430A3B6EC3B2}" v="393" dt="2023-11-26T03:34:49.481"/>
    <p1510:client id="{DEB4AD06-8585-35F5-67C6-BF2D813F2EB0}" v="254" dt="2023-12-05T00:34:55.731"/>
    <p1510:client id="{6B09B31E-AD57-989A-46FE-890BF2101989}" v="76" dt="2023-11-22T22:51:35.760"/>
    <p1510:client id="{83DE01F1-F612-4C44-8954-CAE71A953D1E}" v="20" dt="2023-11-29T02:24:56.435"/>
    <p1510:client id="{5151C24C-84E9-5505-A9F7-A64A96859B52}" v="146" dt="2023-12-03T03:42:42.227"/>
    <p1510:client id="{4651CED9-6BC8-C84A-A6E4-356766159CBE}" v="314" dt="2023-11-27T21:19:27.844"/>
    <p1510:client id="{29E2C648-3C3A-0CC5-CF5B-325A13C38767}" v="790" dt="2023-12-01T21:36:15.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96"/>
    <p:restoredTop sz="83272"/>
  </p:normalViewPr>
  <p:slideViewPr>
    <p:cSldViewPr snapToGrid="0" snapToObjects="1">
      <p:cViewPr>
        <p:scale>
          <a:sx n="130" d="100"/>
          <a:sy n="130" d="100"/>
        </p:scale>
        <p:origin x="-800" y="1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82625-9B31-2948-8852-EDFA7BAD7794}" type="datetimeFigureOut">
              <a:rPr lang="en-US" smtClean="0"/>
              <a:t>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D5505-6062-6643-921C-8D6ECBEED28C}" type="slidenum">
              <a:rPr lang="en-US" smtClean="0"/>
              <a:t>‹#›</a:t>
            </a:fld>
            <a:endParaRPr lang="en-US"/>
          </a:p>
        </p:txBody>
      </p:sp>
    </p:spTree>
    <p:extLst>
      <p:ext uri="{BB962C8B-B14F-4D97-AF65-F5344CB8AC3E}">
        <p14:creationId xmlns:p14="http://schemas.microsoft.com/office/powerpoint/2010/main" val="41232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Kevin Plank founded Under Armour in 1996 when none of his t-shirts would keep him dry with playing football at the University of Maryland. He was CEO from 1996 until 2020, when he began his role as Executive Char and Brand Chief. Under Armour is a company in the sportswear industry with the primary focus on footwear, performance apparel, and accessories such as armbands and cases for your phone or music player for active men, women, and youth. </a:t>
            </a:r>
            <a:endParaRPr lang="en-US"/>
          </a:p>
        </p:txBody>
      </p:sp>
      <p:sp>
        <p:nvSpPr>
          <p:cNvPr id="4" name="Slide Number Placeholder 3"/>
          <p:cNvSpPr>
            <a:spLocks noGrp="1"/>
          </p:cNvSpPr>
          <p:nvPr>
            <p:ph type="sldNum" sz="quarter" idx="5"/>
          </p:nvPr>
        </p:nvSpPr>
        <p:spPr/>
        <p:txBody>
          <a:bodyPr/>
          <a:lstStyle/>
          <a:p>
            <a:fld id="{CB0D5505-6062-6643-921C-8D6ECBEED28C}" type="slidenum">
              <a:rPr lang="en-US" smtClean="0"/>
              <a:t>2</a:t>
            </a:fld>
            <a:endParaRPr lang="en-US"/>
          </a:p>
        </p:txBody>
      </p:sp>
    </p:spTree>
    <p:extLst>
      <p:ext uri="{BB962C8B-B14F-4D97-AF65-F5344CB8AC3E}">
        <p14:creationId xmlns:p14="http://schemas.microsoft.com/office/powerpoint/2010/main" val="405248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have a comparison of inventory turnover between UA and their competitor, Nike. What I find interesting is seeing how the market effected both companies similarly. An increase in 2021, decrease in 2022 and increase in 2023. Unfortunately, you can see a huge difference in the companies ability to sell their merchandise. First, Nike is higher than UA the past 4 years but also, look how consistent </a:t>
            </a:r>
            <a:r>
              <a:rPr lang="en-US" dirty="0" err="1">
                <a:cs typeface="Calibri"/>
              </a:rPr>
              <a:t>nike</a:t>
            </a:r>
            <a:r>
              <a:rPr lang="en-US" dirty="0">
                <a:cs typeface="Calibri"/>
              </a:rPr>
              <a:t> is compared to UA fluctuations. As mentioned before, this turnover is important for </a:t>
            </a:r>
            <a:r>
              <a:rPr lang="en-US" dirty="0" err="1">
                <a:cs typeface="Calibri"/>
              </a:rPr>
              <a:t>ua</a:t>
            </a:r>
            <a:r>
              <a:rPr lang="en-US" dirty="0">
                <a:cs typeface="Calibri"/>
              </a:rPr>
              <a:t> to review and </a:t>
            </a:r>
            <a:r>
              <a:rPr lang="en-US" dirty="0" err="1">
                <a:cs typeface="Calibri"/>
              </a:rPr>
              <a:t>unstand</a:t>
            </a:r>
            <a:r>
              <a:rPr lang="en-US" dirty="0">
                <a:cs typeface="Calibri"/>
              </a:rPr>
              <a:t> what went well during 2021 and 2023. Also figure out how they can improve from 2022. This will lead to inventory build up issues in the future, if not resolved. </a:t>
            </a:r>
          </a:p>
        </p:txBody>
      </p:sp>
      <p:sp>
        <p:nvSpPr>
          <p:cNvPr id="4" name="Slide Number Placeholder 3"/>
          <p:cNvSpPr>
            <a:spLocks noGrp="1"/>
          </p:cNvSpPr>
          <p:nvPr>
            <p:ph type="sldNum" sz="quarter" idx="5"/>
          </p:nvPr>
        </p:nvSpPr>
        <p:spPr/>
        <p:txBody>
          <a:bodyPr/>
          <a:lstStyle/>
          <a:p>
            <a:fld id="{CB0D5505-6062-6643-921C-8D6ECBEED28C}" type="slidenum">
              <a:rPr lang="en-US" smtClean="0"/>
              <a:t>11</a:t>
            </a:fld>
            <a:endParaRPr lang="en-US"/>
          </a:p>
        </p:txBody>
      </p:sp>
    </p:spTree>
    <p:extLst>
      <p:ext uri="{BB962C8B-B14F-4D97-AF65-F5344CB8AC3E}">
        <p14:creationId xmlns:p14="http://schemas.microsoft.com/office/powerpoint/2010/main" val="120793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Next, we calculated UA's profitability ratios. We found that: </a:t>
            </a:r>
            <a:endParaRPr lang="en-US" b="1" dirty="0"/>
          </a:p>
          <a:p>
            <a:endParaRPr lang="en-US" b="1" dirty="0"/>
          </a:p>
          <a:p>
            <a:r>
              <a:rPr lang="en-US" b="1" dirty="0"/>
              <a:t>Gross Margin Trends:</a:t>
            </a:r>
            <a:endParaRPr lang="en-US" dirty="0">
              <a:cs typeface="Calibri"/>
            </a:endParaRPr>
          </a:p>
          <a:p>
            <a:pPr marL="342900" lvl="1" indent="-342900">
              <a:buChar char="•"/>
            </a:pPr>
            <a:r>
              <a:rPr lang="en-US" dirty="0"/>
              <a:t>The gross margin has experienced a decline from 46.9% in 2019 to 44.9% in 2023. This indicates poor pricing, poor operations efficiency, or both</a:t>
            </a:r>
            <a:endParaRPr lang="en-US" dirty="0">
              <a:cs typeface="Calibri"/>
            </a:endParaRPr>
          </a:p>
          <a:p>
            <a:r>
              <a:rPr lang="en-US" b="1" dirty="0"/>
              <a:t>Operating Margin:</a:t>
            </a:r>
            <a:endParaRPr lang="en-US" dirty="0">
              <a:cs typeface="Calibri" panose="020F0502020204030204"/>
            </a:endParaRPr>
          </a:p>
          <a:p>
            <a:pPr marL="342900" lvl="1" indent="-342900">
              <a:buChar char="•"/>
            </a:pPr>
            <a:r>
              <a:rPr lang="en-US" dirty="0"/>
              <a:t>Operating margin showed significant volatility, hitting a low of -13.7% in 2020 and recovering to 4.8% in 2023. </a:t>
            </a:r>
            <a:endParaRPr lang="en-US" dirty="0">
              <a:cs typeface="Calibri"/>
            </a:endParaRPr>
          </a:p>
          <a:p>
            <a:r>
              <a:rPr lang="en-US" b="1" dirty="0"/>
              <a:t>Net Profit Margin:</a:t>
            </a:r>
            <a:endParaRPr lang="en-US" dirty="0">
              <a:cs typeface="Calibri" panose="020F0502020204030204"/>
            </a:endParaRPr>
          </a:p>
          <a:p>
            <a:pPr marL="342900" lvl="1" indent="-342900">
              <a:buChar char="•"/>
            </a:pPr>
            <a:r>
              <a:rPr lang="en-US" dirty="0"/>
              <a:t>Net profit margin followed a similar pattern, decreasing into the negative in 2020 and then rebounding to 6.6% in 2023.</a:t>
            </a:r>
            <a:endParaRPr lang="en-US" dirty="0">
              <a:cs typeface="Calibri"/>
            </a:endParaRPr>
          </a:p>
          <a:p>
            <a:r>
              <a:rPr lang="en-US" b="1" dirty="0"/>
              <a:t>Return on Assets (ROA) Performance:</a:t>
            </a:r>
            <a:endParaRPr lang="en-US" dirty="0">
              <a:cs typeface="Calibri" panose="020F0502020204030204"/>
            </a:endParaRPr>
          </a:p>
          <a:p>
            <a:pPr marL="342900" lvl="1" indent="-342900">
              <a:buChar char="•"/>
            </a:pPr>
            <a:r>
              <a:rPr lang="en-US" dirty="0"/>
              <a:t>Next is ROA which is considered to be the best ratio to measure profitability. Their ROA was negative in 2020 but showed improvement, reaching 8.3% in 2023. As a rule of thumb, investors like this number at or above 5%</a:t>
            </a:r>
            <a:endParaRPr lang="en-US" dirty="0">
              <a:cs typeface="Calibri"/>
            </a:endParaRPr>
          </a:p>
          <a:p>
            <a:r>
              <a:rPr lang="en-US" b="1" dirty="0"/>
              <a:t>Return on Equity (ROE) Recovery:</a:t>
            </a:r>
            <a:endParaRPr lang="en-US" dirty="0">
              <a:cs typeface="Calibri" panose="020F0502020204030204"/>
            </a:endParaRPr>
          </a:p>
          <a:p>
            <a:pPr marL="342900" lvl="1" indent="-342900">
              <a:buChar char="•"/>
            </a:pPr>
            <a:r>
              <a:rPr lang="en-US" dirty="0"/>
              <a:t>ROE experienced a negative dip in 2020 but rebounded to 20.8% in 2023, indicating improved returns for shareholders. </a:t>
            </a:r>
            <a:endParaRPr lang="en-US" dirty="0">
              <a:cs typeface="Calibri"/>
            </a:endParaRPr>
          </a:p>
          <a:p>
            <a:r>
              <a:rPr lang="en-US" b="1" dirty="0"/>
              <a:t>Earnings per Share (EPS) Variability:</a:t>
            </a:r>
            <a:endParaRPr lang="en-US" dirty="0">
              <a:cs typeface="Calibri" panose="020F0502020204030204"/>
            </a:endParaRPr>
          </a:p>
          <a:p>
            <a:pPr marL="342900" lvl="1" indent="-342900">
              <a:buChar char="•"/>
            </a:pPr>
            <a:r>
              <a:rPr lang="en-US" dirty="0"/>
              <a:t>Earnings per share (EPS) had a notable drop in 2020, recovering to $0.86 in 2023, suggesting improved profitability per share.</a:t>
            </a:r>
            <a:endParaRPr lang="en-US" dirty="0">
              <a:cs typeface="Calibri"/>
            </a:endParaRPr>
          </a:p>
          <a:p>
            <a:endParaRPr lang="en-US" dirty="0">
              <a:cs typeface="Calibri"/>
            </a:endParaRPr>
          </a:p>
          <a:p>
            <a:r>
              <a:rPr lang="en-US" dirty="0">
                <a:cs typeface="Calibri"/>
              </a:rPr>
              <a:t>There are some red flags with UA profitability. First a foremost, companies with negative profit margins struggle to survive. UA has had two years in the negative in the past five years. </a:t>
            </a:r>
          </a:p>
        </p:txBody>
      </p:sp>
      <p:sp>
        <p:nvSpPr>
          <p:cNvPr id="4" name="Slide Number Placeholder 3"/>
          <p:cNvSpPr>
            <a:spLocks noGrp="1"/>
          </p:cNvSpPr>
          <p:nvPr>
            <p:ph type="sldNum" sz="quarter" idx="5"/>
          </p:nvPr>
        </p:nvSpPr>
        <p:spPr/>
        <p:txBody>
          <a:bodyPr/>
          <a:lstStyle/>
          <a:p>
            <a:fld id="{CB0D5505-6062-6643-921C-8D6ECBEED28C}" type="slidenum">
              <a:rPr lang="en-US" smtClean="0"/>
              <a:t>12</a:t>
            </a:fld>
            <a:endParaRPr lang="en-US"/>
          </a:p>
        </p:txBody>
      </p:sp>
    </p:spTree>
    <p:extLst>
      <p:ext uri="{BB962C8B-B14F-4D97-AF65-F5344CB8AC3E}">
        <p14:creationId xmlns:p14="http://schemas.microsoft.com/office/powerpoint/2010/main" val="41520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 wanted to understand if UA's competitors were struggling with profitability in the past five years. </a:t>
            </a:r>
            <a:r>
              <a:rPr lang="en-US" dirty="0"/>
              <a:t>Especially in 2020.</a:t>
            </a:r>
            <a:r>
              <a:rPr lang="en-US" dirty="0">
                <a:cs typeface="Calibri"/>
              </a:rPr>
              <a:t> As a reminder, ROA is considered the best ratio to measure company profitability. Unfortunately, that was not the case for Nike. In fact, Nike had just under 10% ROA performance in 2020 and no negative years in the past five years. </a:t>
            </a:r>
          </a:p>
        </p:txBody>
      </p:sp>
      <p:sp>
        <p:nvSpPr>
          <p:cNvPr id="4" name="Slide Number Placeholder 3"/>
          <p:cNvSpPr>
            <a:spLocks noGrp="1"/>
          </p:cNvSpPr>
          <p:nvPr>
            <p:ph type="sldNum" sz="quarter" idx="5"/>
          </p:nvPr>
        </p:nvSpPr>
        <p:spPr/>
        <p:txBody>
          <a:bodyPr/>
          <a:lstStyle/>
          <a:p>
            <a:fld id="{CB0D5505-6062-6643-921C-8D6ECBEED28C}" type="slidenum">
              <a:rPr lang="en-US" smtClean="0"/>
              <a:t>13</a:t>
            </a:fld>
            <a:endParaRPr lang="en-US"/>
          </a:p>
        </p:txBody>
      </p:sp>
    </p:spTree>
    <p:extLst>
      <p:ext uri="{BB962C8B-B14F-4D97-AF65-F5344CB8AC3E}">
        <p14:creationId xmlns:p14="http://schemas.microsoft.com/office/powerpoint/2010/main" val="225876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Because of this finding, we want to understand if UA is losing power in the marketplace or is it lack of control with their inventory and asset management. As you can see on the chart, in 2021, as inventory went down, ROA went up, indicating good use of assets. On the </a:t>
            </a:r>
            <a:r>
              <a:rPr lang="en-US" dirty="0" err="1">
                <a:cs typeface="Calibri"/>
              </a:rPr>
              <a:t>otherhand</a:t>
            </a:r>
            <a:r>
              <a:rPr lang="en-US" dirty="0">
                <a:cs typeface="Calibri"/>
              </a:rPr>
              <a:t>, the following year, while inventory went up, ROA went down about 8% into the negatives. But this past year not only showed a strong increase an ROA, but an increase in inventory. This is great to see as long as UA manages their inventory properly and avoids build-up. </a:t>
            </a:r>
          </a:p>
          <a:p>
            <a:endParaRPr lang="en-US" dirty="0">
              <a:cs typeface="Calibri"/>
            </a:endParaRPr>
          </a:p>
          <a:p>
            <a:r>
              <a:rPr lang="en-US" dirty="0">
                <a:cs typeface="Calibri"/>
              </a:rPr>
              <a:t>That being said, after looking at this, it could be argued that their decrease in profit margins could mean they are losing power in their marketplace. </a:t>
            </a:r>
          </a:p>
        </p:txBody>
      </p:sp>
      <p:sp>
        <p:nvSpPr>
          <p:cNvPr id="4" name="Slide Number Placeholder 3"/>
          <p:cNvSpPr>
            <a:spLocks noGrp="1"/>
          </p:cNvSpPr>
          <p:nvPr>
            <p:ph type="sldNum" sz="quarter" idx="5"/>
          </p:nvPr>
        </p:nvSpPr>
        <p:spPr/>
        <p:txBody>
          <a:bodyPr/>
          <a:lstStyle/>
          <a:p>
            <a:fld id="{CB0D5505-6062-6643-921C-8D6ECBEED28C}" type="slidenum">
              <a:rPr lang="en-US" smtClean="0"/>
              <a:t>14</a:t>
            </a:fld>
            <a:endParaRPr lang="en-US"/>
          </a:p>
        </p:txBody>
      </p:sp>
    </p:spTree>
    <p:extLst>
      <p:ext uri="{BB962C8B-B14F-4D97-AF65-F5344CB8AC3E}">
        <p14:creationId xmlns:p14="http://schemas.microsoft.com/office/powerpoint/2010/main" val="2817815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Lastly, we are going to talk about the company's solvency and market prospect ratios. Here are a few key points we want to talk about. </a:t>
            </a:r>
          </a:p>
          <a:p>
            <a:endParaRPr lang="en-US" dirty="0">
              <a:cs typeface="Calibri"/>
            </a:endParaRPr>
          </a:p>
          <a:p>
            <a:r>
              <a:rPr lang="en-US" b="1"/>
              <a:t>Debt Ratio:</a:t>
            </a:r>
            <a:endParaRPr lang="en-US"/>
          </a:p>
          <a:p>
            <a:pPr marL="628650" lvl="1" indent="-171450">
              <a:buFont typeface="Arial"/>
              <a:buChar char="•"/>
            </a:pPr>
            <a:r>
              <a:rPr lang="en-US"/>
              <a:t>The company's debt ratio has fluctuated and increased over the years, reaching a peak of 67% in 2020 but decreasing to 59% in 2023.</a:t>
            </a:r>
          </a:p>
          <a:p>
            <a:pPr>
              <a:buFont typeface="Arial"/>
              <a:buChar char="•"/>
            </a:pPr>
            <a:r>
              <a:rPr lang="en-US" b="1"/>
              <a:t>Equity Ratio:</a:t>
            </a:r>
            <a:endParaRPr lang="en-US"/>
          </a:p>
          <a:p>
            <a:pPr marL="628650" lvl="1" indent="-171450">
              <a:buFont typeface="Arial"/>
              <a:buChar char="•"/>
            </a:pPr>
            <a:r>
              <a:rPr lang="en-US"/>
              <a:t>The equity ratio shows an increase from 33% in 2020 to 41% in 2023.</a:t>
            </a:r>
          </a:p>
          <a:p>
            <a:pPr marL="628650" lvl="1" indent="-171450">
              <a:buFont typeface="Arial"/>
              <a:buChar char="•"/>
            </a:pPr>
            <a:r>
              <a:rPr lang="en-US"/>
              <a:t>This indicates a positive trend towards a higher proportion of equity in the capital structure, which can be viewed as a sign of financial stability. </a:t>
            </a:r>
          </a:p>
          <a:p>
            <a:pPr>
              <a:buFont typeface="Arial"/>
              <a:buChar char="•"/>
            </a:pPr>
            <a:r>
              <a:rPr lang="en-US" b="1"/>
              <a:t>Debt-To-Equity Ratio:</a:t>
            </a:r>
            <a:endParaRPr lang="en-US"/>
          </a:p>
          <a:p>
            <a:pPr marL="628650" lvl="1" indent="-171450">
              <a:buFont typeface="Arial"/>
              <a:buChar char="•"/>
            </a:pPr>
            <a:r>
              <a:rPr lang="en-US"/>
              <a:t>The debt-to-equity ratio spiked in 2020, indicating a significant reliance on debt for financing, but it has since decreased to 1.43 in 2023.</a:t>
            </a:r>
          </a:p>
          <a:p>
            <a:pPr marL="628650" lvl="1" indent="-171450">
              <a:buFont typeface="Arial"/>
              <a:buChar char="•"/>
            </a:pPr>
            <a:r>
              <a:rPr lang="en-US"/>
              <a:t>This suggests a move towards a more balanced capital structure, which is generally favorable for long-term financial health.</a:t>
            </a:r>
          </a:p>
          <a:p>
            <a:pPr>
              <a:buFont typeface="Arial"/>
              <a:buChar char="•"/>
            </a:pPr>
            <a:r>
              <a:rPr lang="en-US" b="1"/>
              <a:t>Times Interest Earned:</a:t>
            </a:r>
            <a:endParaRPr lang="en-US"/>
          </a:p>
          <a:p>
            <a:pPr marL="628650" lvl="1" indent="-171450">
              <a:buFont typeface="Arial"/>
              <a:buChar char="•"/>
            </a:pPr>
            <a:r>
              <a:rPr lang="en-US"/>
              <a:t>The times interest earned ratio has been consistently negative, indicating that the company is not generating enough operating income to cover its interest expenses.</a:t>
            </a:r>
          </a:p>
          <a:p>
            <a:pPr marL="628650" lvl="1" indent="-171450">
              <a:buFont typeface="Arial"/>
              <a:buChar char="•"/>
            </a:pPr>
            <a:r>
              <a:rPr lang="en-US"/>
              <a:t>This will be concern for investors if the company wishes to rely on equity financing in the future. </a:t>
            </a:r>
          </a:p>
          <a:p>
            <a:pPr>
              <a:buFont typeface="Arial"/>
              <a:buChar char="•"/>
            </a:pPr>
            <a:r>
              <a:rPr lang="en-US" b="1"/>
              <a:t>Price/Earnings Ratio (P/E):</a:t>
            </a:r>
            <a:endParaRPr lang="en-US"/>
          </a:p>
          <a:p>
            <a:pPr marL="628650" lvl="1" indent="-171450">
              <a:buFont typeface="Arial"/>
              <a:buChar char="•"/>
            </a:pPr>
            <a:r>
              <a:rPr lang="en-US"/>
              <a:t>The P/E ratio for Class A and Class C shares shows significant volatility, with negative values in 2019 and 2020 but positive values in subsequent years.</a:t>
            </a:r>
          </a:p>
          <a:p>
            <a:pPr marL="628650" lvl="1" indent="-171450">
              <a:buFont typeface="Arial"/>
              <a:buChar char="•"/>
            </a:pPr>
            <a:r>
              <a:rPr lang="en-US"/>
              <a:t>A negative P/E ratio may indicate losses, while positive values suggest earnings. The company should provide explanations for the negative ratios in 2019 and 2020.</a:t>
            </a:r>
          </a:p>
          <a:p>
            <a:pPr>
              <a:buFont typeface="Arial"/>
              <a:buChar char="•"/>
            </a:pPr>
            <a:r>
              <a:rPr lang="en-US" b="1"/>
              <a:t>Book Value Per Common Share:</a:t>
            </a:r>
            <a:endParaRPr lang="en-US"/>
          </a:p>
          <a:p>
            <a:pPr marL="628650" lvl="1" indent="-171450">
              <a:buFont typeface="Arial"/>
              <a:buChar char="•"/>
            </a:pPr>
            <a:r>
              <a:rPr lang="en-US"/>
              <a:t>The book value per common share has increased over the years, indicating growth in the shareholders' equity.</a:t>
            </a:r>
          </a:p>
          <a:p>
            <a:pPr marL="628650" lvl="1" indent="-171450">
              <a:buFont typeface="Arial"/>
              <a:buChar char="•"/>
            </a:pPr>
            <a:r>
              <a:rPr lang="en-US"/>
              <a:t>This can be positive for investors as it represents the theoretical value of each share if the company were to be liquidated. The company should highlight factors contributing to this increase.</a:t>
            </a:r>
          </a:p>
          <a:p>
            <a:endParaRPr lang="en-US" dirty="0">
              <a:cs typeface="Calibri"/>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15</a:t>
            </a:fld>
            <a:endParaRPr lang="en-US"/>
          </a:p>
        </p:txBody>
      </p:sp>
    </p:spTree>
    <p:extLst>
      <p:ext uri="{BB962C8B-B14F-4D97-AF65-F5344CB8AC3E}">
        <p14:creationId xmlns:p14="http://schemas.microsoft.com/office/powerpoint/2010/main" val="106707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Because time interested earned was a concerning finding, we took a deeper look into operating expenses. As you can see on the chart, as operating expenses decrease annually, times interest earned increases. And vice versa. </a:t>
            </a:r>
            <a:r>
              <a:rPr lang="en-US" dirty="0" err="1">
                <a:cs typeface="Calibri"/>
              </a:rPr>
              <a:t>Unfortantely</a:t>
            </a:r>
            <a:r>
              <a:rPr lang="en-US" dirty="0">
                <a:cs typeface="Calibri"/>
              </a:rPr>
              <a:t>, besides 2022, operating expenses were fairly </a:t>
            </a:r>
            <a:r>
              <a:rPr lang="en-US" dirty="0" err="1">
                <a:cs typeface="Calibri"/>
              </a:rPr>
              <a:t>consistant</a:t>
            </a:r>
            <a:r>
              <a:rPr lang="en-US" dirty="0">
                <a:cs typeface="Calibri"/>
              </a:rPr>
              <a:t>, unlike the volatility of times interest earned which tells us UA is not managing their operating expenses wisely and relying on too much debt financing than they can handle. </a:t>
            </a:r>
          </a:p>
        </p:txBody>
      </p:sp>
      <p:sp>
        <p:nvSpPr>
          <p:cNvPr id="4" name="Slide Number Placeholder 3"/>
          <p:cNvSpPr>
            <a:spLocks noGrp="1"/>
          </p:cNvSpPr>
          <p:nvPr>
            <p:ph type="sldNum" sz="quarter" idx="5"/>
          </p:nvPr>
        </p:nvSpPr>
        <p:spPr/>
        <p:txBody>
          <a:bodyPr/>
          <a:lstStyle/>
          <a:p>
            <a:fld id="{CB0D5505-6062-6643-921C-8D6ECBEED28C}" type="slidenum">
              <a:rPr lang="en-US" smtClean="0"/>
              <a:t>16</a:t>
            </a:fld>
            <a:endParaRPr lang="en-US"/>
          </a:p>
        </p:txBody>
      </p:sp>
    </p:spTree>
    <p:extLst>
      <p:ext uri="{BB962C8B-B14F-4D97-AF65-F5344CB8AC3E}">
        <p14:creationId xmlns:p14="http://schemas.microsoft.com/office/powerpoint/2010/main" val="323609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There is a lot to take in but here are five points to summarize UA's financial performance</a:t>
            </a:r>
          </a:p>
          <a:p>
            <a:br>
              <a:rPr lang="en-US" dirty="0">
                <a:cs typeface="+mn-lt"/>
              </a:rPr>
            </a:br>
            <a:r>
              <a:rPr lang="en-US" b="1" dirty="0"/>
              <a:t>Positive Liquidity Trends:</a:t>
            </a:r>
            <a:endParaRPr lang="en-US" dirty="0">
              <a:cs typeface="Calibri" panose="020F0502020204030204"/>
            </a:endParaRPr>
          </a:p>
          <a:p>
            <a:r>
              <a:rPr lang="en-US" dirty="0"/>
              <a:t>Working net capital and current ratios show positive trends, indicating the company's ability to cover short-term liabilities with current assets, with a notable rebound in 2023.</a:t>
            </a:r>
            <a:endParaRPr lang="en-US" dirty="0">
              <a:cs typeface="Calibri" panose="020F0502020204030204"/>
            </a:endParaRPr>
          </a:p>
          <a:p>
            <a:endParaRPr lang="en-US" dirty="0"/>
          </a:p>
          <a:p>
            <a:r>
              <a:rPr lang="en-US" b="1" dirty="0"/>
              <a:t>Efficient Operations and Inventory Management:</a:t>
            </a:r>
            <a:endParaRPr lang="en-US" dirty="0">
              <a:cs typeface="Calibri" panose="020F0502020204030204"/>
            </a:endParaRPr>
          </a:p>
          <a:p>
            <a:r>
              <a:rPr lang="en-US" dirty="0"/>
              <a:t>Despite fluctuations, inventory turnover generally improves, reflecting efficient inventory management. The company rebounded from a concerning drop in 2022, demonstrating resilience.</a:t>
            </a:r>
            <a:endParaRPr lang="en-US" dirty="0">
              <a:cs typeface="Calibri" panose="020F0502020204030204"/>
            </a:endParaRPr>
          </a:p>
          <a:p>
            <a:endParaRPr lang="en-US" dirty="0"/>
          </a:p>
          <a:p>
            <a:r>
              <a:rPr lang="en-US" b="1" dirty="0"/>
              <a:t>Profitability Recovery:</a:t>
            </a:r>
            <a:endParaRPr lang="en-US" dirty="0">
              <a:cs typeface="Calibri" panose="020F0502020204030204"/>
            </a:endParaRPr>
          </a:p>
          <a:p>
            <a:r>
              <a:rPr lang="en-US" dirty="0"/>
              <a:t>Despite a decline in gross margin, the company shows resilience in operating and net profit margins, with a notable rebound from negative values in 2020 to positive figures in 2023.</a:t>
            </a:r>
            <a:endParaRPr lang="en-US" dirty="0">
              <a:cs typeface="Calibri"/>
            </a:endParaRPr>
          </a:p>
          <a:p>
            <a:endParaRPr lang="en-US" dirty="0"/>
          </a:p>
          <a:p>
            <a:r>
              <a:rPr lang="en-US" b="1" dirty="0"/>
              <a:t>Improved Financial Structure:</a:t>
            </a:r>
            <a:endParaRPr lang="en-US" dirty="0">
              <a:cs typeface="Calibri" panose="020F0502020204030204"/>
            </a:endParaRPr>
          </a:p>
          <a:p>
            <a:r>
              <a:rPr lang="en-US" dirty="0"/>
              <a:t>The equity ratio increased from 33% to 41% from 2020 to 2023, signaling a positive shift towards a higher proportion of equity in the capital structure. Debt ratios also decreased, indicating a more balanced capital structure.</a:t>
            </a:r>
            <a:endParaRPr lang="en-US" dirty="0">
              <a:cs typeface="Calibri"/>
            </a:endParaRPr>
          </a:p>
          <a:p>
            <a:endParaRPr lang="en-US" dirty="0"/>
          </a:p>
          <a:p>
            <a:r>
              <a:rPr lang="en-US" b="1" dirty="0"/>
              <a:t>Concerns in Interest Coverage and P/E Ratio:</a:t>
            </a:r>
            <a:endParaRPr lang="en-US" dirty="0">
              <a:cs typeface="Calibri" panose="020F0502020204030204"/>
            </a:endParaRPr>
          </a:p>
          <a:p>
            <a:r>
              <a:rPr lang="en-US" dirty="0"/>
              <a:t>The consistently negative times interest earned ratio raises concerns about the company's ability to cover interest expenses. The significant volatility in the P/E ratio, especially with negative values in 2019 and 2020, requires clarification from the company.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17</a:t>
            </a:fld>
            <a:endParaRPr lang="en-US"/>
          </a:p>
        </p:txBody>
      </p:sp>
    </p:spTree>
    <p:extLst>
      <p:ext uri="{BB962C8B-B14F-4D97-AF65-F5344CB8AC3E}">
        <p14:creationId xmlns:p14="http://schemas.microsoft.com/office/powerpoint/2010/main" val="306222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after looking at all of this, where is UA going? First, UA is losing power in the marketplace. With all these apparel companies diluting the </a:t>
            </a:r>
            <a:r>
              <a:rPr lang="en-US" dirty="0" err="1">
                <a:cs typeface="Calibri"/>
              </a:rPr>
              <a:t>martketplace</a:t>
            </a:r>
            <a:r>
              <a:rPr lang="en-US" dirty="0">
                <a:cs typeface="Calibri"/>
              </a:rPr>
              <a:t> and UA's lack of marketing and presence, they are losing power in the market, as we discussed when comparing them with Nike. </a:t>
            </a:r>
            <a:endParaRPr lang="en-US" dirty="0"/>
          </a:p>
          <a:p>
            <a:endParaRPr lang="en-US" dirty="0">
              <a:cs typeface="Calibri"/>
            </a:endParaRPr>
          </a:p>
          <a:p>
            <a:r>
              <a:rPr lang="en-US" dirty="0">
                <a:cs typeface="Calibri"/>
              </a:rPr>
              <a:t>Their consistently negative time interested earned ratio shows there is a large reliance on debt-financing where they cannot cover interest expenses. But this reliance may have to do with low confidence from investors due to the past few struggling years. </a:t>
            </a:r>
          </a:p>
          <a:p>
            <a:endParaRPr lang="en-US" dirty="0">
              <a:cs typeface="Calibri"/>
            </a:endParaRPr>
          </a:p>
          <a:p>
            <a:r>
              <a:rPr lang="en-US" dirty="0"/>
              <a:t>But we believe the arrival of Stephanie Linnartz at President and CEO will not only bring positive momentum and new ideas for UA to restore that power, build investor confidence again. </a:t>
            </a:r>
            <a:endParaRPr lang="en-US" dirty="0">
              <a:cs typeface="Calibri"/>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18</a:t>
            </a:fld>
            <a:endParaRPr lang="en-US"/>
          </a:p>
        </p:txBody>
      </p:sp>
    </p:spTree>
    <p:extLst>
      <p:ext uri="{BB962C8B-B14F-4D97-AF65-F5344CB8AC3E}">
        <p14:creationId xmlns:p14="http://schemas.microsoft.com/office/powerpoint/2010/main" val="305854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our recommendations for creditors, investors, and the company. </a:t>
            </a:r>
          </a:p>
          <a:p>
            <a:endParaRPr lang="en-US" dirty="0">
              <a:cs typeface="Calibri"/>
            </a:endParaRPr>
          </a:p>
          <a:p>
            <a:r>
              <a:rPr lang="en-US" dirty="0">
                <a:cs typeface="Calibri"/>
              </a:rPr>
              <a:t>Starting with creditors, due to the consistently negative time interest earned, creditors should be mindful of lending money to a company that struggles to pay interest expenses with operating income.  </a:t>
            </a:r>
          </a:p>
          <a:p>
            <a:endParaRPr lang="en-US" dirty="0">
              <a:ea typeface="Calibri"/>
              <a:cs typeface="Calibri"/>
            </a:endParaRPr>
          </a:p>
          <a:p>
            <a:r>
              <a:rPr lang="en-US" dirty="0">
                <a:ea typeface="Calibri"/>
                <a:cs typeface="Calibri"/>
              </a:rPr>
              <a:t>On the </a:t>
            </a:r>
            <a:r>
              <a:rPr lang="en-US" dirty="0" err="1">
                <a:ea typeface="Calibri"/>
                <a:cs typeface="Calibri"/>
              </a:rPr>
              <a:t>otherhand</a:t>
            </a:r>
            <a:r>
              <a:rPr lang="en-US" dirty="0">
                <a:ea typeface="Calibri"/>
                <a:cs typeface="Calibri"/>
              </a:rPr>
              <a:t>, the way UA bounced back in 2023 and with their new CEO, this could be a good long-term investment for an investor who doesn't mind risk. That being said, this is not a company I would invest in if you're looking for a short-term or low risk stock. </a:t>
            </a:r>
          </a:p>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19</a:t>
            </a:fld>
            <a:endParaRPr lang="en-US"/>
          </a:p>
        </p:txBody>
      </p:sp>
    </p:spTree>
    <p:extLst>
      <p:ext uri="{BB962C8B-B14F-4D97-AF65-F5344CB8AC3E}">
        <p14:creationId xmlns:p14="http://schemas.microsoft.com/office/powerpoint/2010/main" val="2422766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0D5505-6062-6643-921C-8D6ECBEED28C}" type="slidenum">
              <a:rPr lang="en-US" smtClean="0"/>
              <a:t>21</a:t>
            </a:fld>
            <a:endParaRPr lang="en-US"/>
          </a:p>
        </p:txBody>
      </p:sp>
    </p:spTree>
    <p:extLst>
      <p:ext uri="{BB962C8B-B14F-4D97-AF65-F5344CB8AC3E}">
        <p14:creationId xmlns:p14="http://schemas.microsoft.com/office/powerpoint/2010/main" val="132553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business operate in four geographic segments, North America, comprising of the United States and Canada; Europe, the Middle East and Africa or EMEA, Asia-Pacific, and Latin America. In fiscal 2023, North America represented 65% of net revenue. </a:t>
            </a:r>
          </a:p>
        </p:txBody>
      </p:sp>
      <p:sp>
        <p:nvSpPr>
          <p:cNvPr id="4" name="Slide Number Placeholder 3"/>
          <p:cNvSpPr>
            <a:spLocks noGrp="1"/>
          </p:cNvSpPr>
          <p:nvPr>
            <p:ph type="sldNum" sz="quarter" idx="5"/>
          </p:nvPr>
        </p:nvSpPr>
        <p:spPr/>
        <p:txBody>
          <a:bodyPr/>
          <a:lstStyle/>
          <a:p>
            <a:fld id="{CB0D5505-6062-6643-921C-8D6ECBEED28C}" type="slidenum">
              <a:rPr lang="en-US" smtClean="0"/>
              <a:t>3</a:t>
            </a:fld>
            <a:endParaRPr lang="en-US"/>
          </a:p>
        </p:txBody>
      </p:sp>
    </p:spTree>
    <p:extLst>
      <p:ext uri="{BB962C8B-B14F-4D97-AF65-F5344CB8AC3E}">
        <p14:creationId xmlns:p14="http://schemas.microsoft.com/office/powerpoint/2010/main" val="1149307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we have Under Armour's executive officers and their titles. These officers have an important role in the operation of under </a:t>
            </a:r>
            <a:r>
              <a:rPr lang="en-US" dirty="0" err="1">
                <a:ea typeface="Calibri"/>
                <a:cs typeface="Calibri"/>
              </a:rPr>
              <a:t>armour</a:t>
            </a:r>
            <a:r>
              <a:rPr lang="en-US" dirty="0">
                <a:ea typeface="Calibri"/>
                <a:cs typeface="Calibri"/>
              </a:rPr>
              <a:t>. Each have individualized focuses on areas such as information technology, marketing, product development, mobile app development, sales, finances, and human resources. </a:t>
            </a:r>
          </a:p>
        </p:txBody>
      </p:sp>
      <p:sp>
        <p:nvSpPr>
          <p:cNvPr id="4" name="Slide Number Placeholder 3"/>
          <p:cNvSpPr>
            <a:spLocks noGrp="1"/>
          </p:cNvSpPr>
          <p:nvPr>
            <p:ph type="sldNum" sz="quarter" idx="5"/>
          </p:nvPr>
        </p:nvSpPr>
        <p:spPr/>
        <p:txBody>
          <a:bodyPr/>
          <a:lstStyle/>
          <a:p>
            <a:fld id="{CB0D5505-6062-6643-921C-8D6ECBEED28C}" type="slidenum">
              <a:rPr lang="en-US" smtClean="0"/>
              <a:t>4</a:t>
            </a:fld>
            <a:endParaRPr lang="en-US"/>
          </a:p>
        </p:txBody>
      </p:sp>
    </p:spTree>
    <p:extLst>
      <p:ext uri="{BB962C8B-B14F-4D97-AF65-F5344CB8AC3E}">
        <p14:creationId xmlns:p14="http://schemas.microsoft.com/office/powerpoint/2010/main" val="246908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is the executive leadership team and their base salary from fiscal year 2023. Stephanie Linnartz began her career at Under Armour in January 2023, before that, she was President for Marriot and a Board or Director member for the Home Depot. As mentioned before, Kevin Plank is the founder and step down as president in 2020. </a:t>
            </a:r>
          </a:p>
        </p:txBody>
      </p:sp>
      <p:sp>
        <p:nvSpPr>
          <p:cNvPr id="4" name="Slide Number Placeholder 3"/>
          <p:cNvSpPr>
            <a:spLocks noGrp="1"/>
          </p:cNvSpPr>
          <p:nvPr>
            <p:ph type="sldNum" sz="quarter" idx="5"/>
          </p:nvPr>
        </p:nvSpPr>
        <p:spPr/>
        <p:txBody>
          <a:bodyPr/>
          <a:lstStyle/>
          <a:p>
            <a:fld id="{CB0D5505-6062-6643-921C-8D6ECBEED28C}" type="slidenum">
              <a:rPr lang="en-US" smtClean="0"/>
              <a:t>5</a:t>
            </a:fld>
            <a:endParaRPr lang="en-US"/>
          </a:p>
        </p:txBody>
      </p:sp>
    </p:spTree>
    <p:extLst>
      <p:ext uri="{BB962C8B-B14F-4D97-AF65-F5344CB8AC3E}">
        <p14:creationId xmlns:p14="http://schemas.microsoft.com/office/powerpoint/2010/main" val="18317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sports plays the most crucial role in the performance sportswear marketplace. Companies like Under Armour build partnerships with athletes, teams, and leagues to boost their sales. Think about it this way, if you watch your favorite athlete or team use a Under </a:t>
            </a:r>
            <a:r>
              <a:rPr lang="en-US" dirty="0" err="1"/>
              <a:t>Amrour</a:t>
            </a:r>
            <a:r>
              <a:rPr lang="en-US" dirty="0"/>
              <a:t> branded sportswear, you’re more likely to it. Why? Because your role models trust the brand. </a:t>
            </a:r>
          </a:p>
          <a:p>
            <a:endParaRPr lang="en-US" dirty="0"/>
          </a:p>
          <a:p>
            <a:r>
              <a:rPr lang="en-US" dirty="0"/>
              <a:t>Under Armour recently created a partnership with Steph Curry. This deal will be a huge impact on sales. Like I said earlier, </a:t>
            </a:r>
            <a:r>
              <a:rPr lang="en-US" dirty="0" err="1"/>
              <a:t>peope</a:t>
            </a:r>
            <a:r>
              <a:rPr lang="en-US" dirty="0"/>
              <a:t> want to buy brands that their favorite players trust. Curry has made a huge impact in the gam of basketball since he entered the league. He is admired by many and this could help increased sales. </a:t>
            </a:r>
          </a:p>
          <a:p>
            <a:endParaRPr lang="en-US" dirty="0"/>
          </a:p>
          <a:p>
            <a:r>
              <a:rPr lang="en-US" dirty="0">
                <a:ea typeface="Calibri"/>
                <a:cs typeface="Calibri"/>
              </a:rPr>
              <a:t>Under Amour have partnerships with other top tier athletes such as Jordan Spieth, Michael Phelps, and Bryce Harper. But what we want to focus more on is the teams and leagues that Under Armour sponsor. Under Armour has a huge presence in the NCAA and XFL. Unfortunately, in comparison to their competitors, Under Armour's sponsorships are weak. </a:t>
            </a:r>
            <a:endParaRPr lang="en-US" dirty="0"/>
          </a:p>
          <a:p>
            <a:endParaRPr lang="en-US" dirty="0"/>
          </a:p>
          <a:p>
            <a:r>
              <a:rPr lang="en-US" dirty="0"/>
              <a:t>Currently, Nike, Adidas, and New Balance are Under Armour’s key competitors. All these companies specialize in performance sportswear and have their own presence in professional sports. For example, Nike has a huge presence in the MLB and supplies all team uniforms while Adidas has a huge presence in the FIFA.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6</a:t>
            </a:fld>
            <a:endParaRPr lang="en-US"/>
          </a:p>
        </p:txBody>
      </p:sp>
    </p:spTree>
    <p:extLst>
      <p:ext uri="{BB962C8B-B14F-4D97-AF65-F5344CB8AC3E}">
        <p14:creationId xmlns:p14="http://schemas.microsoft.com/office/powerpoint/2010/main" val="236648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have our SWOT analysis of Under Armour. </a:t>
            </a:r>
            <a:endParaRPr lang="en-US" dirty="0"/>
          </a:p>
          <a:p>
            <a:endParaRPr lang="en-US" dirty="0"/>
          </a:p>
          <a:p>
            <a:r>
              <a:rPr lang="en-US" dirty="0"/>
              <a:t>Lets start with Strength</a:t>
            </a:r>
            <a:endParaRPr lang="en-US" dirty="0">
              <a:cs typeface="Calibri"/>
            </a:endParaRPr>
          </a:p>
          <a:p>
            <a:r>
              <a:rPr lang="en-US" dirty="0"/>
              <a:t>At some point, you have probably worn or touched an apparel product from Under Amour. They offer high quality materials that will not only make people want to buy the product, but continue to purchase. With their technology accessories and involvement in the </a:t>
            </a:r>
            <a:r>
              <a:rPr lang="en-US" dirty="0" err="1"/>
              <a:t>MyFitness</a:t>
            </a:r>
            <a:r>
              <a:rPr lang="en-US" dirty="0"/>
              <a:t> Pal app, Under </a:t>
            </a:r>
            <a:r>
              <a:rPr lang="en-US" dirty="0" err="1"/>
              <a:t>armour</a:t>
            </a:r>
            <a:r>
              <a:rPr lang="en-US" dirty="0"/>
              <a:t> displays a </a:t>
            </a:r>
            <a:r>
              <a:rPr lang="en-US" dirty="0" err="1"/>
              <a:t>stength</a:t>
            </a:r>
            <a:r>
              <a:rPr lang="en-US" dirty="0"/>
              <a:t> in innovation in technology. As mentioned previously, Under Armour has great celebrities and athletes to endorse their products. Huge for sales. Lastly, their four geographical segments provide and strong distribution network across the globe </a:t>
            </a:r>
          </a:p>
          <a:p>
            <a:endParaRPr lang="en-US" dirty="0"/>
          </a:p>
          <a:p>
            <a:r>
              <a:rPr lang="en-US" dirty="0"/>
              <a:t>Weakness </a:t>
            </a:r>
          </a:p>
          <a:p>
            <a:r>
              <a:rPr lang="en-US" dirty="0"/>
              <a:t>Compared to other companies, UA lacks the social media trend. For example, UA is known for their compression shirts and leggings. Well, companies like lululemon are making a huge impact on social media. Next is international presence, while this is may sound </a:t>
            </a:r>
            <a:r>
              <a:rPr lang="en-US" dirty="0" err="1"/>
              <a:t>contidictive</a:t>
            </a:r>
            <a:r>
              <a:rPr lang="en-US" dirty="0"/>
              <a:t> to their geographical </a:t>
            </a:r>
            <a:r>
              <a:rPr lang="en-US" dirty="0" err="1"/>
              <a:t>stength</a:t>
            </a:r>
            <a:r>
              <a:rPr lang="en-US" dirty="0"/>
              <a:t>, as a reminder, the North America was 65% of their sales in 2023. That means only 35% of revenue was from the other three segments. Increasing their international presence will not only even out the margin, but increase their annual revenue. Under </a:t>
            </a:r>
            <a:r>
              <a:rPr lang="en-US" dirty="0" err="1"/>
              <a:t>armour</a:t>
            </a:r>
            <a:r>
              <a:rPr lang="en-US" dirty="0"/>
              <a:t> is heavily dependent on their performance apparel items. In 2023, _____ percent of revenue came from performance apparel. If you've heard the term, don't put all your eggs in one basket, then you know this can hurt under </a:t>
            </a:r>
            <a:r>
              <a:rPr lang="en-US" dirty="0" err="1"/>
              <a:t>armours</a:t>
            </a:r>
            <a:r>
              <a:rPr lang="en-US" dirty="0"/>
              <a:t> annual revenue. In 2019, UA's days in inventory increased by 11% to $1.3B. They need to lower this number to stay competitive. </a:t>
            </a:r>
            <a:endParaRPr lang="en-US" dirty="0">
              <a:cs typeface="Calibri"/>
            </a:endParaRPr>
          </a:p>
          <a:p>
            <a:endParaRPr lang="en-US" dirty="0"/>
          </a:p>
          <a:p>
            <a:r>
              <a:rPr lang="en-US" dirty="0">
                <a:cs typeface="Calibri" panose="020F0502020204030204"/>
              </a:rPr>
              <a:t>Opportunities</a:t>
            </a:r>
          </a:p>
          <a:p>
            <a:r>
              <a:rPr lang="en-US" dirty="0">
                <a:cs typeface="Calibri" panose="020F0502020204030204"/>
              </a:rPr>
              <a:t>Under Armour focuses on performance apparel revenue. The company has an opportunity to leverage this strength to gain international presence. Now-a-days, ecommerce has been growing these past few years. Ecommerce is a great opportunity for grow for the company. In fact, Under Armour's ecommerce 3% in 2023 compared to 2022. The last opportunity is footwear. As mentioned before, UA produces high quality items but their footwear designs have not met the standards as their competitors. To become less dependent on performance apparel sales, UA can invest in footwear productions.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Threats </a:t>
            </a:r>
          </a:p>
          <a:p>
            <a:r>
              <a:rPr lang="en-US" dirty="0">
                <a:ea typeface="Calibri" panose="020F0502020204030204"/>
                <a:cs typeface="Calibri" panose="020F0502020204030204"/>
              </a:rPr>
              <a:t>One that note, the first threat is Nike and Adidas' R&amp;D. These competitors are constantly growing and improving their product's technology. If UA doesn't do the same, they will become obsolete. Next is lack of brand awareness. There are tons of performance apparel brands out there now-a-days. The company needs to increase their brand awareness internationally, social media, and the athletic stage.  Last is operating cost. Raw materials and services are continuing to raise. If the company does not increase sales performance, they will see a decline in net profits.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7</a:t>
            </a:fld>
            <a:endParaRPr lang="en-US"/>
          </a:p>
        </p:txBody>
      </p:sp>
    </p:spTree>
    <p:extLst>
      <p:ext uri="{BB962C8B-B14F-4D97-AF65-F5344CB8AC3E}">
        <p14:creationId xmlns:p14="http://schemas.microsoft.com/office/powerpoint/2010/main" val="89820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we have to look at the key risks and trends under </a:t>
            </a:r>
            <a:r>
              <a:rPr lang="en-US" dirty="0" err="1">
                <a:ea typeface="Calibri"/>
                <a:cs typeface="Calibri"/>
              </a:rPr>
              <a:t>armour</a:t>
            </a:r>
            <a:r>
              <a:rPr lang="en-US" dirty="0">
                <a:ea typeface="Calibri"/>
                <a:cs typeface="Calibri"/>
              </a:rPr>
              <a:t> faces. Lets start with the risk: </a:t>
            </a:r>
          </a:p>
          <a:p>
            <a:r>
              <a:rPr lang="en-US" dirty="0">
                <a:ea typeface="Calibri"/>
                <a:cs typeface="Calibri"/>
              </a:rPr>
              <a:t>As mentioned before, the performance apparel market is saturated and under </a:t>
            </a:r>
            <a:r>
              <a:rPr lang="en-US" dirty="0" err="1">
                <a:ea typeface="Calibri"/>
                <a:cs typeface="Calibri"/>
              </a:rPr>
              <a:t>armour</a:t>
            </a:r>
            <a:r>
              <a:rPr lang="en-US" dirty="0">
                <a:ea typeface="Calibri"/>
                <a:cs typeface="Calibri"/>
              </a:rPr>
              <a:t> is at risk of their brand becoming diluted into the crowd of brands unless they increase their marketing. Next we have the increased cost of operations. As cost rises, under </a:t>
            </a:r>
            <a:r>
              <a:rPr lang="en-US" dirty="0" err="1">
                <a:ea typeface="Calibri"/>
                <a:cs typeface="Calibri"/>
              </a:rPr>
              <a:t>armour</a:t>
            </a:r>
            <a:r>
              <a:rPr lang="en-US" dirty="0">
                <a:ea typeface="Calibri"/>
                <a:cs typeface="Calibri"/>
              </a:rPr>
              <a:t> needs to consistently sell more to keep up with the cost. The next is the rise of obesity in the us. While this is out of the company's control, this is something to consider when their product line is focused on performance and exercising. As obesity rates rise, inactivity will rise as well. Leaving UA's product unneeded. Next we have recession. Like all companies when a recession is upon us, they begin to cut. Typically, marketing is the first thing to be cut from the budget. With UA's situation, marketing needs to be increased which may leave them in a sticky situation during a recession. Lastly, is the fall of brick and mortars. People are buying more and more online now-a-days. That being said, UA has been improving their ecommerce store. </a:t>
            </a:r>
          </a:p>
          <a:p>
            <a:endParaRPr lang="en-US" dirty="0">
              <a:ea typeface="Calibri"/>
              <a:cs typeface="Calibri"/>
            </a:endParaRPr>
          </a:p>
          <a:p>
            <a:r>
              <a:rPr lang="en-US" dirty="0">
                <a:ea typeface="Calibri"/>
                <a:cs typeface="Calibri"/>
              </a:rPr>
              <a:t>Which brings me to the first item on trends, ecommerce. Ecommerce and online shopping is a big trend right now. People are starting their own ecommerce businesses through sites like </a:t>
            </a:r>
            <a:r>
              <a:rPr lang="en-US" dirty="0" err="1">
                <a:ea typeface="Calibri"/>
                <a:cs typeface="Calibri"/>
              </a:rPr>
              <a:t>shopify</a:t>
            </a:r>
            <a:r>
              <a:rPr lang="en-US" dirty="0">
                <a:ea typeface="Calibri"/>
                <a:cs typeface="Calibri"/>
              </a:rPr>
              <a:t>. For those who don't know what </a:t>
            </a:r>
            <a:r>
              <a:rPr lang="en-US" dirty="0" err="1">
                <a:ea typeface="Calibri"/>
                <a:cs typeface="Calibri"/>
              </a:rPr>
              <a:t>shopify</a:t>
            </a:r>
            <a:r>
              <a:rPr lang="en-US" dirty="0">
                <a:ea typeface="Calibri"/>
                <a:cs typeface="Calibri"/>
              </a:rPr>
              <a:t> is, it’s a company that prints on-demand and ships the </a:t>
            </a:r>
            <a:r>
              <a:rPr lang="en-US" dirty="0"/>
              <a:t>products</a:t>
            </a:r>
            <a:r>
              <a:rPr lang="en-US" dirty="0">
                <a:ea typeface="Calibri"/>
                <a:cs typeface="Calibri"/>
              </a:rPr>
              <a:t> to customers. This means store owners do not have to print, store, or handle any products. UA's inventory continues to rise as their revenue staggers. Could partnering up with </a:t>
            </a:r>
            <a:r>
              <a:rPr lang="en-US" dirty="0" err="1">
                <a:ea typeface="Calibri"/>
                <a:cs typeface="Calibri"/>
              </a:rPr>
              <a:t>shopify</a:t>
            </a:r>
            <a:r>
              <a:rPr lang="en-US" dirty="0">
                <a:ea typeface="Calibri"/>
                <a:cs typeface="Calibri"/>
              </a:rPr>
              <a:t> to supply outdated inventory such as blank shirts or shorts help replenish their sales? Next is the rise of performance apparel, I know we mentioned it becoming unneeded due to obesity but more people wear performance gear now because its comfortable. And as remote working becomes more of the norm, people are swapping their suits to sweatpants and an athletic shirt. And with that being said, people care about the quality of the product more than the cost. Take lululemon for example, their storefronts are always packed with consumers wanting to spend $100 for sweatpants, why? Because they are comfortable! Last thing I want to mention is we are currently in football season where UA sponsors the XFL and NCAA teams. This is a huge opportunity to advertise their products and build brand awareness. </a:t>
            </a:r>
          </a:p>
        </p:txBody>
      </p:sp>
      <p:sp>
        <p:nvSpPr>
          <p:cNvPr id="4" name="Slide Number Placeholder 3"/>
          <p:cNvSpPr>
            <a:spLocks noGrp="1"/>
          </p:cNvSpPr>
          <p:nvPr>
            <p:ph type="sldNum" sz="quarter" idx="5"/>
          </p:nvPr>
        </p:nvSpPr>
        <p:spPr/>
        <p:txBody>
          <a:bodyPr/>
          <a:lstStyle/>
          <a:p>
            <a:fld id="{CB0D5505-6062-6643-921C-8D6ECBEED28C}" type="slidenum">
              <a:rPr lang="en-US" smtClean="0"/>
              <a:t>8</a:t>
            </a:fld>
            <a:endParaRPr lang="en-US"/>
          </a:p>
        </p:txBody>
      </p:sp>
    </p:spTree>
    <p:extLst>
      <p:ext uri="{BB962C8B-B14F-4D97-AF65-F5344CB8AC3E}">
        <p14:creationId xmlns:p14="http://schemas.microsoft.com/office/powerpoint/2010/main" val="136657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our liquidity and efficiency ratios from the past 5 fiscal years. </a:t>
            </a:r>
            <a:endParaRPr lang="en-US" dirty="0"/>
          </a:p>
          <a:p>
            <a:endParaRPr lang="en-US" b="1" dirty="0"/>
          </a:p>
          <a:p>
            <a:r>
              <a:rPr lang="en-US" b="1" dirty="0"/>
              <a:t>Working Net Capital:</a:t>
            </a:r>
            <a:endParaRPr lang="en-US" dirty="0">
              <a:cs typeface="Calibri"/>
            </a:endParaRPr>
          </a:p>
          <a:p>
            <a:pPr marL="628650" lvl="1" indent="-171450">
              <a:buFont typeface="Arial"/>
              <a:buChar char="•"/>
            </a:pPr>
            <a:r>
              <a:rPr lang="en-US" dirty="0"/>
              <a:t>Positive trend in working net capital from 2019 to 2023. While their was a dip in 2022, UA bounced back with a positive 2023 year. </a:t>
            </a:r>
            <a:endParaRPr lang="en-US" dirty="0">
              <a:cs typeface="Calibri"/>
            </a:endParaRPr>
          </a:p>
          <a:p>
            <a:pPr marL="628650" lvl="1" indent="-171450">
              <a:buFont typeface="Arial"/>
              <a:buChar char="•"/>
            </a:pPr>
            <a:r>
              <a:rPr lang="en-US" dirty="0"/>
              <a:t>Indicates the ability to cover short-term liabilities with current assets.</a:t>
            </a:r>
            <a:endParaRPr lang="en-US" dirty="0">
              <a:cs typeface="Calibri"/>
            </a:endParaRPr>
          </a:p>
          <a:p>
            <a:pPr>
              <a:buFont typeface="Arial"/>
              <a:buChar char="•"/>
            </a:pPr>
            <a:r>
              <a:rPr lang="en-US" b="1" dirty="0"/>
              <a:t>Current Ratio:</a:t>
            </a:r>
            <a:endParaRPr lang="en-US" dirty="0"/>
          </a:p>
          <a:p>
            <a:pPr marL="628650" lvl="1" indent="-171450">
              <a:buFont typeface="Arial"/>
              <a:buChar char="•"/>
            </a:pPr>
            <a:r>
              <a:rPr lang="en-US" dirty="0"/>
              <a:t>Gradual improvement in the current ratio, reflecting a strengthening ability to meet short-term obligations.</a:t>
            </a:r>
            <a:endParaRPr lang="en-US" dirty="0">
              <a:cs typeface="Calibri"/>
            </a:endParaRPr>
          </a:p>
          <a:p>
            <a:pPr marL="628650" lvl="1" indent="-171450">
              <a:buFont typeface="Arial"/>
              <a:buChar char="•"/>
            </a:pPr>
            <a:r>
              <a:rPr lang="en-US" dirty="0"/>
              <a:t>Maintaining a ratio above 2 suggests a healthy liquidity position.</a:t>
            </a:r>
            <a:endParaRPr lang="en-US" dirty="0">
              <a:cs typeface="Calibri"/>
            </a:endParaRPr>
          </a:p>
          <a:p>
            <a:pPr>
              <a:buFont typeface="Arial"/>
              <a:buChar char="•"/>
            </a:pPr>
            <a:r>
              <a:rPr lang="en-US" b="1" dirty="0"/>
              <a:t>Quick Ratio:</a:t>
            </a:r>
            <a:endParaRPr lang="en-US" dirty="0"/>
          </a:p>
          <a:p>
            <a:pPr marL="628650" lvl="1" indent="-171450">
              <a:buFont typeface="Arial"/>
              <a:buChar char="•"/>
            </a:pPr>
            <a:r>
              <a:rPr lang="en-US" dirty="0"/>
              <a:t>Quick ratio shows the company's ability to cover immediate liabilities with its most liquid assets.</a:t>
            </a:r>
            <a:endParaRPr lang="en-US" dirty="0">
              <a:cs typeface="Calibri"/>
            </a:endParaRPr>
          </a:p>
          <a:p>
            <a:pPr marL="628650" lvl="1" indent="-171450">
              <a:buFont typeface="Arial"/>
              <a:buChar char="•"/>
            </a:pPr>
            <a:r>
              <a:rPr lang="en-US" dirty="0"/>
              <a:t>They are in the optimal range but the decrease in 2023 may warrant further investigation into short-term liquidity.</a:t>
            </a:r>
            <a:endParaRPr lang="en-US" dirty="0">
              <a:cs typeface="Calibri"/>
            </a:endParaRPr>
          </a:p>
          <a:p>
            <a:pPr>
              <a:buFont typeface="Arial"/>
              <a:buChar char="•"/>
            </a:pPr>
            <a:r>
              <a:rPr lang="en-US" b="1" dirty="0"/>
              <a:t>A/R Turnover:</a:t>
            </a:r>
            <a:endParaRPr lang="en-US" dirty="0"/>
          </a:p>
          <a:p>
            <a:pPr marL="628650" lvl="1" indent="-171450">
              <a:buFont typeface="Arial"/>
              <a:buChar char="•"/>
            </a:pPr>
            <a:r>
              <a:rPr lang="en-US" dirty="0"/>
              <a:t>When we look at this, the higher, the better. </a:t>
            </a:r>
          </a:p>
          <a:p>
            <a:pPr marL="628650" lvl="1" indent="-171450">
              <a:buFont typeface="Arial"/>
              <a:buChar char="•"/>
            </a:pPr>
            <a:r>
              <a:rPr lang="en-US" dirty="0"/>
              <a:t>While most years are at a desirable spot, there are significant fluctuations in accounts receivable turnover that we will look deeper into. </a:t>
            </a:r>
            <a:endParaRPr lang="en-US" dirty="0">
              <a:cs typeface="Calibri"/>
            </a:endParaRPr>
          </a:p>
          <a:p>
            <a:pPr marL="628650" lvl="1" indent="-171450">
              <a:buFont typeface="Arial"/>
              <a:buChar char="•"/>
            </a:pPr>
            <a:r>
              <a:rPr lang="en-US" dirty="0"/>
              <a:t>Rapid turnover in 2020 and 2022, but a sharp decline in 2021. Understanding the reasons behind these changes is crucial. High A/R Turnover will lock up the company's cash. </a:t>
            </a:r>
            <a:endParaRPr lang="en-US" dirty="0">
              <a:cs typeface="Calibri"/>
            </a:endParaRPr>
          </a:p>
          <a:p>
            <a:pPr>
              <a:buFont typeface="Arial"/>
              <a:buChar char="•"/>
            </a:pPr>
            <a:r>
              <a:rPr lang="en-US" b="1" dirty="0"/>
              <a:t>Inventory Turnover:</a:t>
            </a:r>
            <a:endParaRPr lang="en-US" dirty="0"/>
          </a:p>
          <a:p>
            <a:pPr marL="628650" lvl="1" indent="-171450">
              <a:buFont typeface="Arial"/>
              <a:buChar char="•"/>
            </a:pPr>
            <a:r>
              <a:rPr lang="en-US" dirty="0"/>
              <a:t>Generally increasing trend in inventory turnover which is good. </a:t>
            </a:r>
            <a:endParaRPr lang="en-US" dirty="0">
              <a:cs typeface="Calibri"/>
            </a:endParaRPr>
          </a:p>
          <a:p>
            <a:pPr marL="628650" lvl="1" indent="-171450">
              <a:buFont typeface="Arial"/>
              <a:buChar char="•"/>
            </a:pPr>
            <a:r>
              <a:rPr lang="en-US" dirty="0"/>
              <a:t>Higher turnover ratios indicate efficient management of inventory.</a:t>
            </a:r>
            <a:endParaRPr lang="en-US" dirty="0">
              <a:cs typeface="Calibri"/>
            </a:endParaRPr>
          </a:p>
          <a:p>
            <a:pPr marL="628650" lvl="1" indent="-171450">
              <a:buFont typeface="Arial"/>
              <a:buChar char="•"/>
            </a:pPr>
            <a:r>
              <a:rPr lang="en-US" dirty="0">
                <a:cs typeface="Calibri"/>
              </a:rPr>
              <a:t>2022 had a concerning drop but the company bounced back strong in 2023. </a:t>
            </a:r>
            <a:endParaRPr lang="en-US" dirty="0"/>
          </a:p>
          <a:p>
            <a:pPr>
              <a:buFont typeface="Arial"/>
              <a:buChar char="•"/>
            </a:pPr>
            <a:r>
              <a:rPr lang="en-US" b="1" dirty="0"/>
              <a:t>Days' Sales Uncollected:</a:t>
            </a:r>
            <a:endParaRPr lang="en-US" dirty="0"/>
          </a:p>
          <a:p>
            <a:pPr marL="628650" lvl="1" indent="-171450">
              <a:buFont typeface="Arial"/>
              <a:buChar char="•"/>
            </a:pPr>
            <a:r>
              <a:rPr lang="en-US" dirty="0"/>
              <a:t>A substantial increase in 2022, indicating a potential issue with accounts receivable collections.</a:t>
            </a:r>
            <a:endParaRPr lang="en-US" dirty="0">
              <a:cs typeface="Calibri"/>
            </a:endParaRPr>
          </a:p>
          <a:p>
            <a:pPr marL="628650" lvl="1" indent="-171450">
              <a:buFont typeface="Arial"/>
              <a:buChar char="•"/>
            </a:pPr>
            <a:r>
              <a:rPr lang="en-US" dirty="0"/>
              <a:t>Significant fluctuations over the years require a closer look at the credit policies and collection procedures.</a:t>
            </a:r>
            <a:endParaRPr lang="en-US" dirty="0">
              <a:cs typeface="Calibri"/>
            </a:endParaRPr>
          </a:p>
          <a:p>
            <a:pPr>
              <a:buFont typeface="Arial"/>
              <a:buChar char="•"/>
            </a:pPr>
            <a:r>
              <a:rPr lang="en-US" b="1" dirty="0"/>
              <a:t>Days' Sales In Inventory:</a:t>
            </a:r>
            <a:endParaRPr lang="en-US" dirty="0"/>
          </a:p>
          <a:p>
            <a:pPr marL="628650" lvl="1" indent="-171450">
              <a:buFont typeface="Arial"/>
              <a:buChar char="•"/>
            </a:pPr>
            <a:r>
              <a:rPr lang="en-US" dirty="0"/>
              <a:t>Days' sales in inventory decreased in 2021, suggesting efficient inventory management.</a:t>
            </a:r>
            <a:endParaRPr lang="en-US" dirty="0">
              <a:cs typeface="Calibri"/>
            </a:endParaRPr>
          </a:p>
          <a:p>
            <a:pPr marL="628650" lvl="1" indent="-171450">
              <a:buFont typeface="Arial"/>
              <a:buChar char="•"/>
            </a:pPr>
            <a:r>
              <a:rPr lang="en-US" dirty="0"/>
              <a:t>A sharp increase in 2022 requires investigation into the reasons behind the extended inventory holding period.</a:t>
            </a:r>
            <a:endParaRPr lang="en-US" dirty="0">
              <a:cs typeface="Calibri"/>
            </a:endParaRPr>
          </a:p>
          <a:p>
            <a:pPr>
              <a:buFont typeface="Arial"/>
              <a:buChar char="•"/>
            </a:pPr>
            <a:r>
              <a:rPr lang="en-US" b="1" dirty="0"/>
              <a:t>Total Asset Turnover:</a:t>
            </a:r>
            <a:endParaRPr lang="en-US" dirty="0"/>
          </a:p>
          <a:p>
            <a:pPr marL="628650" lvl="1" indent="-171450">
              <a:buFont typeface="Arial"/>
              <a:buChar char="•"/>
            </a:pPr>
            <a:r>
              <a:rPr lang="en-US" dirty="0"/>
              <a:t>Notable increase in total asset turnover over the years, indicating better utilization of assets to generate sales.</a:t>
            </a:r>
            <a:endParaRPr lang="en-US" dirty="0">
              <a:cs typeface="Calibri"/>
            </a:endParaRPr>
          </a:p>
          <a:p>
            <a:pPr marL="628650" lvl="1" indent="-171450">
              <a:buFont typeface="Arial"/>
              <a:buChar char="•"/>
            </a:pPr>
            <a:r>
              <a:rPr lang="en-US" dirty="0"/>
              <a:t>Understanding the factors contributing to this improvement is important for strategic insights and further improvement.</a:t>
            </a:r>
            <a:endParaRPr lang="en-US" dirty="0">
              <a:cs typeface="Calibri"/>
            </a:endParaRPr>
          </a:p>
        </p:txBody>
      </p:sp>
      <p:sp>
        <p:nvSpPr>
          <p:cNvPr id="4" name="Slide Number Placeholder 3"/>
          <p:cNvSpPr>
            <a:spLocks noGrp="1"/>
          </p:cNvSpPr>
          <p:nvPr>
            <p:ph type="sldNum" sz="quarter" idx="5"/>
          </p:nvPr>
        </p:nvSpPr>
        <p:spPr/>
        <p:txBody>
          <a:bodyPr/>
          <a:lstStyle/>
          <a:p>
            <a:fld id="{CB0D5505-6062-6643-921C-8D6ECBEED28C}" type="slidenum">
              <a:rPr lang="en-US" smtClean="0"/>
              <a:t>9</a:t>
            </a:fld>
            <a:endParaRPr lang="en-US"/>
          </a:p>
        </p:txBody>
      </p:sp>
    </p:spTree>
    <p:extLst>
      <p:ext uri="{BB962C8B-B14F-4D97-AF65-F5344CB8AC3E}">
        <p14:creationId xmlns:p14="http://schemas.microsoft.com/office/powerpoint/2010/main" val="19332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mentioned before, A/R Turnover </a:t>
            </a:r>
            <a:r>
              <a:rPr lang="en-US" dirty="0" err="1">
                <a:cs typeface="Calibri"/>
              </a:rPr>
              <a:t>flucuated</a:t>
            </a:r>
            <a:r>
              <a:rPr lang="en-US" dirty="0">
                <a:cs typeface="Calibri"/>
              </a:rPr>
              <a:t> during this 5 year period so we decided to take a deeper dive into it. On the left, we compared the A/R turnover with their operating income. This was to view if A/R is locking up the company's cash. </a:t>
            </a:r>
            <a:endParaRPr lang="en-US" dirty="0"/>
          </a:p>
          <a:p>
            <a:endParaRPr lang="en-US" dirty="0">
              <a:cs typeface="Calibri"/>
            </a:endParaRPr>
          </a:p>
          <a:p>
            <a:r>
              <a:rPr lang="en-US" dirty="0">
                <a:cs typeface="Calibri"/>
              </a:rPr>
              <a:t>On the right side, UA's sales, inventory, and A/R. As you can see, sales and inventory turnover are moving consistently but A/R turnover is increasing and decreasing at a faster rate. If all three of these factors are not moving consistently, that is a red flag the company needs to look into and in this case it is A/R. </a:t>
            </a:r>
            <a:endParaRPr lang="en-US" dirty="0"/>
          </a:p>
        </p:txBody>
      </p:sp>
      <p:sp>
        <p:nvSpPr>
          <p:cNvPr id="4" name="Slide Number Placeholder 3"/>
          <p:cNvSpPr>
            <a:spLocks noGrp="1"/>
          </p:cNvSpPr>
          <p:nvPr>
            <p:ph type="sldNum" sz="quarter" idx="5"/>
          </p:nvPr>
        </p:nvSpPr>
        <p:spPr/>
        <p:txBody>
          <a:bodyPr/>
          <a:lstStyle/>
          <a:p>
            <a:fld id="{CB0D5505-6062-6643-921C-8D6ECBEED28C}" type="slidenum">
              <a:rPr lang="en-US" smtClean="0"/>
              <a:t>10</a:t>
            </a:fld>
            <a:endParaRPr lang="en-US"/>
          </a:p>
        </p:txBody>
      </p:sp>
    </p:spTree>
    <p:extLst>
      <p:ext uri="{BB962C8B-B14F-4D97-AF65-F5344CB8AC3E}">
        <p14:creationId xmlns:p14="http://schemas.microsoft.com/office/powerpoint/2010/main" val="336033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12/8/23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12/8/23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12/8/23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12/8/23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hyperlink" Target="https://about.underarmour.com/en/our-company/history.html" TargetMode="External"/><Relationship Id="rId3" Type="http://schemas.openxmlformats.org/officeDocument/2006/relationships/slideLayout" Target="../slideLayouts/slideLayout2.xml"/><Relationship Id="rId7" Type="http://schemas.openxmlformats.org/officeDocument/2006/relationships/hyperlink" Target="https://about.underarmour.com/en/investors/corporate-governance.html"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underarmourinc.gcs-web.com/static-files/7c201214-9a4d-461a-b12b-f68b1739e960" TargetMode="External"/><Relationship Id="rId11" Type="http://schemas.openxmlformats.org/officeDocument/2006/relationships/image" Target="../media/image1.png"/><Relationship Id="rId5" Type="http://schemas.openxmlformats.org/officeDocument/2006/relationships/hyperlink" Target="https://www.digitalcommerce360.com/2023/05/10/under-armour-ecommerce-grows-6-in-fiscal-q4/" TargetMode="External"/><Relationship Id="rId10" Type="http://schemas.openxmlformats.org/officeDocument/2006/relationships/hyperlink" Target="https://en.wikipedia.org/wiki/List_of_Under_Armour_sponsorships" TargetMode="External"/><Relationship Id="rId4" Type="http://schemas.openxmlformats.org/officeDocument/2006/relationships/notesSlide" Target="../notesSlides/notesSlide19.xml"/><Relationship Id="rId9" Type="http://schemas.openxmlformats.org/officeDocument/2006/relationships/hyperlink" Target="https://underarmourinc.gcs-web.com/static-files/dd8fc8df-1c46-455f-96f3-ae38252055a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85EF-2561-C448-8EA8-FDE5F5B0684C}"/>
              </a:ext>
            </a:extLst>
          </p:cNvPr>
          <p:cNvSpPr>
            <a:spLocks noGrp="1"/>
          </p:cNvSpPr>
          <p:nvPr>
            <p:ph type="ctrTitle"/>
          </p:nvPr>
        </p:nvSpPr>
        <p:spPr/>
        <p:txBody>
          <a:bodyPr/>
          <a:lstStyle/>
          <a:p>
            <a:r>
              <a:rPr lang="en-US" dirty="0"/>
              <a:t>Overview of Under </a:t>
            </a:r>
            <a:r>
              <a:rPr lang="en-US" dirty="0" err="1"/>
              <a:t>Armour</a:t>
            </a:r>
            <a:endParaRPr lang="en-US" dirty="0"/>
          </a:p>
        </p:txBody>
      </p:sp>
      <p:sp>
        <p:nvSpPr>
          <p:cNvPr id="3" name="Subtitle 2">
            <a:extLst>
              <a:ext uri="{FF2B5EF4-FFF2-40B4-BE49-F238E27FC236}">
                <a16:creationId xmlns:a16="http://schemas.microsoft.com/office/drawing/2014/main" id="{2B4DAC89-6502-B248-9AF8-BB2C79B7896E}"/>
              </a:ext>
            </a:extLst>
          </p:cNvPr>
          <p:cNvSpPr>
            <a:spLocks noGrp="1"/>
          </p:cNvSpPr>
          <p:nvPr>
            <p:ph type="subTitle" idx="1"/>
          </p:nvPr>
        </p:nvSpPr>
        <p:spPr/>
        <p:txBody>
          <a:bodyPr/>
          <a:lstStyle/>
          <a:p>
            <a:r>
              <a:rPr lang="en-US" b="1" dirty="0">
                <a:solidFill>
                  <a:schemeClr val="bg1"/>
                </a:solidFill>
              </a:rPr>
              <a:t>By Anthony Berry and Anthony </a:t>
            </a:r>
            <a:r>
              <a:rPr lang="en-US" b="1" dirty="0" err="1">
                <a:solidFill>
                  <a:schemeClr val="bg1"/>
                </a:solidFill>
              </a:rPr>
              <a:t>Szol</a:t>
            </a:r>
            <a:r>
              <a:rPr lang="en-US" b="1" dirty="0">
                <a:solidFill>
                  <a:schemeClr val="bg1"/>
                </a:solidFill>
              </a:rPr>
              <a:t> </a:t>
            </a:r>
          </a:p>
        </p:txBody>
      </p:sp>
      <p:pic>
        <p:nvPicPr>
          <p:cNvPr id="4" name="Audio 3">
            <a:hlinkClick r:id="" action="ppaction://media"/>
            <a:extLst>
              <a:ext uri="{FF2B5EF4-FFF2-40B4-BE49-F238E27FC236}">
                <a16:creationId xmlns:a16="http://schemas.microsoft.com/office/drawing/2014/main" id="{944FF9D6-4FCD-3E46-8477-D0351204F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88183139"/>
      </p:ext>
    </p:extLst>
  </p:cSld>
  <p:clrMapOvr>
    <a:masterClrMapping/>
  </p:clrMapOvr>
  <mc:AlternateContent xmlns:mc="http://schemas.openxmlformats.org/markup-compatibility/2006">
    <mc:Choice xmlns:p14="http://schemas.microsoft.com/office/powerpoint/2010/main" Requires="p14">
      <p:transition spd="slow" p14:dur="2000" advTm="32678"/>
    </mc:Choice>
    <mc:Fallback>
      <p:transition spd="slow" advTm="3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8184-A790-C7A1-5582-1A36C44D2058}"/>
              </a:ext>
            </a:extLst>
          </p:cNvPr>
          <p:cNvSpPr>
            <a:spLocks noGrp="1"/>
          </p:cNvSpPr>
          <p:nvPr>
            <p:ph type="title"/>
          </p:nvPr>
        </p:nvSpPr>
        <p:spPr/>
        <p:txBody>
          <a:bodyPr/>
          <a:lstStyle/>
          <a:p>
            <a:r>
              <a:rPr lang="en-US" dirty="0" err="1"/>
              <a:t>A/r</a:t>
            </a:r>
            <a:r>
              <a:rPr lang="en-US" dirty="0"/>
              <a:t> turnover</a:t>
            </a:r>
          </a:p>
        </p:txBody>
      </p:sp>
      <p:pic>
        <p:nvPicPr>
          <p:cNvPr id="5" name="Picture 4" descr="A graph with blue and red lines&#10;&#10;Description automatically generated">
            <a:extLst>
              <a:ext uri="{FF2B5EF4-FFF2-40B4-BE49-F238E27FC236}">
                <a16:creationId xmlns:a16="http://schemas.microsoft.com/office/drawing/2014/main" id="{E4B04F69-74D9-3015-2193-FF317EA848D6}"/>
              </a:ext>
            </a:extLst>
          </p:cNvPr>
          <p:cNvPicPr>
            <a:picLocks noChangeAspect="1"/>
          </p:cNvPicPr>
          <p:nvPr/>
        </p:nvPicPr>
        <p:blipFill>
          <a:blip r:embed="rId5"/>
          <a:stretch>
            <a:fillRect/>
          </a:stretch>
        </p:blipFill>
        <p:spPr>
          <a:xfrm>
            <a:off x="583245" y="2340600"/>
            <a:ext cx="5320394" cy="2917314"/>
          </a:xfrm>
          <a:prstGeom prst="rect">
            <a:avLst/>
          </a:prstGeom>
        </p:spPr>
      </p:pic>
      <p:pic>
        <p:nvPicPr>
          <p:cNvPr id="8" name="Picture 7" descr="A graph with numbers and lines&#10;&#10;Description automatically generated">
            <a:extLst>
              <a:ext uri="{FF2B5EF4-FFF2-40B4-BE49-F238E27FC236}">
                <a16:creationId xmlns:a16="http://schemas.microsoft.com/office/drawing/2014/main" id="{69B724E0-30B2-F394-013F-FCC857258BDE}"/>
              </a:ext>
            </a:extLst>
          </p:cNvPr>
          <p:cNvPicPr>
            <a:picLocks noChangeAspect="1"/>
          </p:cNvPicPr>
          <p:nvPr/>
        </p:nvPicPr>
        <p:blipFill>
          <a:blip r:embed="rId6"/>
          <a:stretch>
            <a:fillRect/>
          </a:stretch>
        </p:blipFill>
        <p:spPr>
          <a:xfrm>
            <a:off x="6298103" y="2339211"/>
            <a:ext cx="5320392" cy="2906486"/>
          </a:xfrm>
          <a:prstGeom prst="rect">
            <a:avLst/>
          </a:prstGeom>
        </p:spPr>
      </p:pic>
      <p:pic>
        <p:nvPicPr>
          <p:cNvPr id="10" name="Picture 9" descr="A black background with a logo&#10;&#10;Description automatically generated">
            <a:extLst>
              <a:ext uri="{FF2B5EF4-FFF2-40B4-BE49-F238E27FC236}">
                <a16:creationId xmlns:a16="http://schemas.microsoft.com/office/drawing/2014/main" id="{57382B6D-7F0B-1FB3-703C-D2975C0F13C1}"/>
              </a:ext>
            </a:extLst>
          </p:cNvPr>
          <p:cNvPicPr>
            <a:picLocks noChangeAspect="1"/>
          </p:cNvPicPr>
          <p:nvPr/>
        </p:nvPicPr>
        <p:blipFill>
          <a:blip r:embed="rId7"/>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F2D336D4-DCAE-8F42-ADAF-69F54940E7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4122612"/>
      </p:ext>
    </p:extLst>
  </p:cSld>
  <p:clrMapOvr>
    <a:masterClrMapping/>
  </p:clrMapOvr>
  <mc:AlternateContent xmlns:mc="http://schemas.openxmlformats.org/markup-compatibility/2006">
    <mc:Choice xmlns:p14="http://schemas.microsoft.com/office/powerpoint/2010/main" Requires="p14">
      <p:transition spd="slow" p14:dur="2000" advTm="69179"/>
    </mc:Choice>
    <mc:Fallback>
      <p:transition spd="slow" advTm="6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F7A5-D275-1807-DF36-2346A2C0F7B2}"/>
              </a:ext>
            </a:extLst>
          </p:cNvPr>
          <p:cNvSpPr>
            <a:spLocks noGrp="1"/>
          </p:cNvSpPr>
          <p:nvPr>
            <p:ph type="title"/>
          </p:nvPr>
        </p:nvSpPr>
        <p:spPr/>
        <p:txBody>
          <a:bodyPr/>
          <a:lstStyle/>
          <a:p>
            <a:r>
              <a:rPr lang="en-US" dirty="0"/>
              <a:t>Inventory Turnover</a:t>
            </a:r>
          </a:p>
        </p:txBody>
      </p:sp>
      <p:pic>
        <p:nvPicPr>
          <p:cNvPr id="5" name="Picture 4" descr="A black background with a logo&#10;&#10;Description automatically generated">
            <a:extLst>
              <a:ext uri="{FF2B5EF4-FFF2-40B4-BE49-F238E27FC236}">
                <a16:creationId xmlns:a16="http://schemas.microsoft.com/office/drawing/2014/main" id="{06245333-D93C-6431-DE1C-DB3B3249C8EE}"/>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8" name="Picture 7">
            <a:extLst>
              <a:ext uri="{FF2B5EF4-FFF2-40B4-BE49-F238E27FC236}">
                <a16:creationId xmlns:a16="http://schemas.microsoft.com/office/drawing/2014/main" id="{A0983881-EAC2-95C0-824B-752C3D360017}"/>
              </a:ext>
            </a:extLst>
          </p:cNvPr>
          <p:cNvPicPr>
            <a:picLocks noChangeAspect="1"/>
          </p:cNvPicPr>
          <p:nvPr/>
        </p:nvPicPr>
        <p:blipFill>
          <a:blip r:embed="rId6"/>
          <a:stretch>
            <a:fillRect/>
          </a:stretch>
        </p:blipFill>
        <p:spPr>
          <a:xfrm>
            <a:off x="2753033" y="2366195"/>
            <a:ext cx="6685935" cy="3944579"/>
          </a:xfrm>
          <a:prstGeom prst="rect">
            <a:avLst/>
          </a:prstGeom>
        </p:spPr>
      </p:pic>
      <p:pic>
        <p:nvPicPr>
          <p:cNvPr id="3" name="Audio 2">
            <a:hlinkClick r:id="" action="ppaction://media"/>
            <a:extLst>
              <a:ext uri="{FF2B5EF4-FFF2-40B4-BE49-F238E27FC236}">
                <a16:creationId xmlns:a16="http://schemas.microsoft.com/office/drawing/2014/main" id="{4C00AFF3-6A32-374E-A839-E40D5206A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7467639"/>
      </p:ext>
    </p:extLst>
  </p:cSld>
  <p:clrMapOvr>
    <a:masterClrMapping/>
  </p:clrMapOvr>
  <mc:AlternateContent xmlns:mc="http://schemas.openxmlformats.org/markup-compatibility/2006">
    <mc:Choice xmlns:p14="http://schemas.microsoft.com/office/powerpoint/2010/main" Requires="p14">
      <p:transition spd="slow" p14:dur="2000" advTm="61227"/>
    </mc:Choice>
    <mc:Fallback>
      <p:transition spd="slow" advTm="6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11C2-A17A-AB89-9D0A-047AE6210D94}"/>
              </a:ext>
            </a:extLst>
          </p:cNvPr>
          <p:cNvSpPr>
            <a:spLocks noGrp="1"/>
          </p:cNvSpPr>
          <p:nvPr>
            <p:ph type="title"/>
          </p:nvPr>
        </p:nvSpPr>
        <p:spPr/>
        <p:txBody>
          <a:bodyPr/>
          <a:lstStyle/>
          <a:p>
            <a:r>
              <a:rPr lang="en-US" dirty="0"/>
              <a:t>FINANCIAL ANALYSIS</a:t>
            </a:r>
          </a:p>
        </p:txBody>
      </p:sp>
      <p:graphicFrame>
        <p:nvGraphicFramePr>
          <p:cNvPr id="5" name="Content Placeholder 4">
            <a:extLst>
              <a:ext uri="{FF2B5EF4-FFF2-40B4-BE49-F238E27FC236}">
                <a16:creationId xmlns:a16="http://schemas.microsoft.com/office/drawing/2014/main" id="{A6B91831-43B6-8C3A-7B97-9CCA436C82E2}"/>
              </a:ext>
            </a:extLst>
          </p:cNvPr>
          <p:cNvGraphicFramePr>
            <a:graphicFrameLocks noGrp="1"/>
          </p:cNvGraphicFramePr>
          <p:nvPr>
            <p:ph idx="1"/>
            <p:extLst>
              <p:ext uri="{D42A27DB-BD31-4B8C-83A1-F6EECF244321}">
                <p14:modId xmlns:p14="http://schemas.microsoft.com/office/powerpoint/2010/main" val="3678837360"/>
              </p:ext>
            </p:extLst>
          </p:nvPr>
        </p:nvGraphicFramePr>
        <p:xfrm>
          <a:off x="1987951" y="2233757"/>
          <a:ext cx="8211717" cy="2993324"/>
        </p:xfrm>
        <a:graphic>
          <a:graphicData uri="http://schemas.openxmlformats.org/drawingml/2006/table">
            <a:tbl>
              <a:tblPr firstRow="1" bandRow="1">
                <a:tableStyleId>{5C22544A-7EE6-4342-B048-85BDC9FD1C3A}</a:tableStyleId>
              </a:tblPr>
              <a:tblGrid>
                <a:gridCol w="1682901">
                  <a:extLst>
                    <a:ext uri="{9D8B030D-6E8A-4147-A177-3AD203B41FA5}">
                      <a16:colId xmlns:a16="http://schemas.microsoft.com/office/drawing/2014/main" val="1190102124"/>
                    </a:ext>
                  </a:extLst>
                </a:gridCol>
                <a:gridCol w="1076547">
                  <a:extLst>
                    <a:ext uri="{9D8B030D-6E8A-4147-A177-3AD203B41FA5}">
                      <a16:colId xmlns:a16="http://schemas.microsoft.com/office/drawing/2014/main" val="3891025602"/>
                    </a:ext>
                  </a:extLst>
                </a:gridCol>
                <a:gridCol w="1023578">
                  <a:extLst>
                    <a:ext uri="{9D8B030D-6E8A-4147-A177-3AD203B41FA5}">
                      <a16:colId xmlns:a16="http://schemas.microsoft.com/office/drawing/2014/main" val="2758296987"/>
                    </a:ext>
                  </a:extLst>
                </a:gridCol>
                <a:gridCol w="1337002">
                  <a:extLst>
                    <a:ext uri="{9D8B030D-6E8A-4147-A177-3AD203B41FA5}">
                      <a16:colId xmlns:a16="http://schemas.microsoft.com/office/drawing/2014/main" val="1921825365"/>
                    </a:ext>
                  </a:extLst>
                </a:gridCol>
                <a:gridCol w="1465474">
                  <a:extLst>
                    <a:ext uri="{9D8B030D-6E8A-4147-A177-3AD203B41FA5}">
                      <a16:colId xmlns:a16="http://schemas.microsoft.com/office/drawing/2014/main" val="1247970499"/>
                    </a:ext>
                  </a:extLst>
                </a:gridCol>
                <a:gridCol w="1626215">
                  <a:extLst>
                    <a:ext uri="{9D8B030D-6E8A-4147-A177-3AD203B41FA5}">
                      <a16:colId xmlns:a16="http://schemas.microsoft.com/office/drawing/2014/main" val="4250333793"/>
                    </a:ext>
                  </a:extLst>
                </a:gridCol>
              </a:tblGrid>
              <a:tr h="493898">
                <a:tc>
                  <a:txBody>
                    <a:bodyPr/>
                    <a:lstStyle/>
                    <a:p>
                      <a:pPr algn="ctr" fontAlgn="ctr"/>
                      <a:r>
                        <a:rPr lang="en-US" sz="1200" b="1" dirty="0">
                          <a:effectLst/>
                          <a:latin typeface="Calibri"/>
                        </a:rPr>
                        <a:t>Ratios</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200" b="1" dirty="0">
                          <a:effectLst/>
                          <a:latin typeface="Calibri"/>
                        </a:rPr>
                        <a:t>2019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200" b="1" dirty="0">
                          <a:effectLst/>
                          <a:latin typeface="Calibri"/>
                        </a:rPr>
                        <a:t>2020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200" b="1" dirty="0">
                          <a:effectLst/>
                          <a:latin typeface="Calibri"/>
                        </a:rPr>
                        <a:t>2021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200" b="1" dirty="0">
                          <a:effectLst/>
                          <a:latin typeface="Calibri"/>
                        </a:rPr>
                        <a:t>2022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200" b="1" dirty="0">
                          <a:effectLst/>
                          <a:latin typeface="Calibri"/>
                        </a:rPr>
                        <a:t>2023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33687985"/>
                  </a:ext>
                </a:extLst>
              </a:tr>
              <a:tr h="359199">
                <a:tc>
                  <a:txBody>
                    <a:bodyPr/>
                    <a:lstStyle/>
                    <a:p>
                      <a:pPr fontAlgn="t"/>
                      <a:r>
                        <a:rPr lang="en-US" sz="1200" b="1" dirty="0">
                          <a:effectLst/>
                          <a:latin typeface="Calibri"/>
                        </a:rPr>
                        <a:t>Gross Margin</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46.9%</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48.3%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50.3%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46.5%</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44.9%</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048776"/>
                  </a:ext>
                </a:extLst>
              </a:tr>
              <a:tr h="359199">
                <a:tc>
                  <a:txBody>
                    <a:bodyPr/>
                    <a:lstStyle/>
                    <a:p>
                      <a:pPr fontAlgn="t"/>
                      <a:r>
                        <a:rPr lang="en-US" sz="1200" b="1" dirty="0">
                          <a:effectLst/>
                          <a:latin typeface="Calibri"/>
                        </a:rPr>
                        <a:t>Operating Margin</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4.5%</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-13.7%</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8.6%</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-3.5%</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4.8%</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530285"/>
                  </a:ext>
                </a:extLst>
              </a:tr>
              <a:tr h="359199">
                <a:tc>
                  <a:txBody>
                    <a:bodyPr/>
                    <a:lstStyle/>
                    <a:p>
                      <a:pPr fontAlgn="t"/>
                      <a:r>
                        <a:rPr lang="en-US" sz="1200" b="1" dirty="0">
                          <a:effectLst/>
                          <a:latin typeface="Calibri"/>
                        </a:rPr>
                        <a:t>Net Profit Margin</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1.7%</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-12.3%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6.3%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-4.6%</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6.6%</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7061880"/>
                  </a:ext>
                </a:extLst>
              </a:tr>
              <a:tr h="359199">
                <a:tc>
                  <a:txBody>
                    <a:bodyPr/>
                    <a:lstStyle/>
                    <a:p>
                      <a:pPr fontAlgn="t"/>
                      <a:r>
                        <a:rPr lang="en-US" sz="1200" b="1" dirty="0">
                          <a:effectLst/>
                          <a:latin typeface="Calibri"/>
                        </a:rPr>
                        <a:t>Return on assets (ROA)</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sz="1200">
                        <a:effectLst/>
                        <a:latin typeface="Calibri" panose="020F0502020204030204" pitchFamily="34" charset="0"/>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-11.1%</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7.2%</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8.3%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376847"/>
                  </a:ext>
                </a:extLst>
              </a:tr>
              <a:tr h="553765">
                <a:tc>
                  <a:txBody>
                    <a:bodyPr/>
                    <a:lstStyle/>
                    <a:p>
                      <a:pPr fontAlgn="t"/>
                      <a:r>
                        <a:rPr lang="en-US" sz="1200" b="1" dirty="0">
                          <a:effectLst/>
                          <a:latin typeface="Calibri"/>
                        </a:rPr>
                        <a:t>Return on equity (ROE)</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sz="1200">
                        <a:effectLst/>
                        <a:latin typeface="Calibri" panose="020F0502020204030204" pitchFamily="34" charset="0"/>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-28.7%</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19.1%</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-3.1%</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20.8%</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7295821"/>
                  </a:ext>
                </a:extLst>
              </a:tr>
              <a:tr h="508865">
                <a:tc>
                  <a:txBody>
                    <a:bodyPr/>
                    <a:lstStyle/>
                    <a:p>
                      <a:pPr fontAlgn="t"/>
                      <a:r>
                        <a:rPr lang="en-US" sz="1200" b="1" dirty="0">
                          <a:effectLst/>
                          <a:latin typeface="Calibri"/>
                        </a:rPr>
                        <a:t>Earnings per share (EPS)</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$0.20</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-$1.21</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$0.77</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-$0.13</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$0.86</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6470589"/>
                  </a:ext>
                </a:extLst>
              </a:tr>
            </a:tbl>
          </a:graphicData>
        </a:graphic>
      </p:graphicFrame>
      <p:pic>
        <p:nvPicPr>
          <p:cNvPr id="4" name="Picture 3" descr="A black background with a logo&#10;&#10;Description automatically generated">
            <a:extLst>
              <a:ext uri="{FF2B5EF4-FFF2-40B4-BE49-F238E27FC236}">
                <a16:creationId xmlns:a16="http://schemas.microsoft.com/office/drawing/2014/main" id="{5CF846A5-0AB7-037C-998D-C14FF720AAFA}"/>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D428A975-D9D8-3740-8CAB-F772C3660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8965602"/>
      </p:ext>
    </p:extLst>
  </p:cSld>
  <p:clrMapOvr>
    <a:masterClrMapping/>
  </p:clrMapOvr>
  <mc:AlternateContent xmlns:mc="http://schemas.openxmlformats.org/markup-compatibility/2006">
    <mc:Choice xmlns:p14="http://schemas.microsoft.com/office/powerpoint/2010/main" Requires="p14">
      <p:transition spd="slow" p14:dur="2000" advTm="140745"/>
    </mc:Choice>
    <mc:Fallback>
      <p:transition spd="slow" advTm="14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FC1-7760-ABAF-2439-8B832640119B}"/>
              </a:ext>
            </a:extLst>
          </p:cNvPr>
          <p:cNvSpPr>
            <a:spLocks noGrp="1"/>
          </p:cNvSpPr>
          <p:nvPr>
            <p:ph type="title"/>
          </p:nvPr>
        </p:nvSpPr>
        <p:spPr/>
        <p:txBody>
          <a:bodyPr/>
          <a:lstStyle/>
          <a:p>
            <a:r>
              <a:rPr lang="en-US" dirty="0"/>
              <a:t>ROA Comparison</a:t>
            </a:r>
          </a:p>
        </p:txBody>
      </p:sp>
      <p:pic>
        <p:nvPicPr>
          <p:cNvPr id="4" name="Picture 3">
            <a:extLst>
              <a:ext uri="{FF2B5EF4-FFF2-40B4-BE49-F238E27FC236}">
                <a16:creationId xmlns:a16="http://schemas.microsoft.com/office/drawing/2014/main" id="{31A392D3-9300-B01B-2EAE-355535572636}"/>
              </a:ext>
            </a:extLst>
          </p:cNvPr>
          <p:cNvPicPr>
            <a:picLocks noChangeAspect="1"/>
          </p:cNvPicPr>
          <p:nvPr/>
        </p:nvPicPr>
        <p:blipFill>
          <a:blip r:embed="rId5"/>
          <a:stretch>
            <a:fillRect/>
          </a:stretch>
        </p:blipFill>
        <p:spPr>
          <a:xfrm>
            <a:off x="3067050" y="2456039"/>
            <a:ext cx="6057900" cy="3695700"/>
          </a:xfrm>
          <a:prstGeom prst="rect">
            <a:avLst/>
          </a:prstGeom>
        </p:spPr>
      </p:pic>
      <p:pic>
        <p:nvPicPr>
          <p:cNvPr id="8" name="Picture 7" descr="A black background with a logo&#10;&#10;Description automatically generated">
            <a:extLst>
              <a:ext uri="{FF2B5EF4-FFF2-40B4-BE49-F238E27FC236}">
                <a16:creationId xmlns:a16="http://schemas.microsoft.com/office/drawing/2014/main" id="{C7EBDBDD-DB0B-646F-0295-20751BFAE611}"/>
              </a:ext>
            </a:extLst>
          </p:cNvPr>
          <p:cNvPicPr>
            <a:picLocks noChangeAspect="1"/>
          </p:cNvPicPr>
          <p:nvPr/>
        </p:nvPicPr>
        <p:blipFill>
          <a:blip r:embed="rId6"/>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277CAF6B-EA2B-8840-9C79-B8D6F40B8A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87709219"/>
      </p:ext>
    </p:extLst>
  </p:cSld>
  <p:clrMapOvr>
    <a:masterClrMapping/>
  </p:clrMapOvr>
  <mc:AlternateContent xmlns:mc="http://schemas.openxmlformats.org/markup-compatibility/2006">
    <mc:Choice xmlns:p14="http://schemas.microsoft.com/office/powerpoint/2010/main" Requires="p14">
      <p:transition spd="slow" p14:dur="2000" advTm="57776"/>
    </mc:Choice>
    <mc:Fallback>
      <p:transition spd="slow" advTm="5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341-8CAA-7632-8DF3-7C38AA905EEA}"/>
              </a:ext>
            </a:extLst>
          </p:cNvPr>
          <p:cNvSpPr>
            <a:spLocks noGrp="1"/>
          </p:cNvSpPr>
          <p:nvPr>
            <p:ph type="title"/>
          </p:nvPr>
        </p:nvSpPr>
        <p:spPr/>
        <p:txBody>
          <a:bodyPr/>
          <a:lstStyle/>
          <a:p>
            <a:r>
              <a:rPr lang="en-US" dirty="0"/>
              <a:t>Inventory</a:t>
            </a:r>
          </a:p>
        </p:txBody>
      </p:sp>
      <p:pic>
        <p:nvPicPr>
          <p:cNvPr id="5" name="Picture 4" descr="A black background with a logo&#10;&#10;Description automatically generated">
            <a:extLst>
              <a:ext uri="{FF2B5EF4-FFF2-40B4-BE49-F238E27FC236}">
                <a16:creationId xmlns:a16="http://schemas.microsoft.com/office/drawing/2014/main" id="{A863922F-8392-A973-D575-6C84955B85B4}"/>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Picture 2" descr="A graph with blue and red bars and a red line&#10;&#10;Description automatically generated">
            <a:extLst>
              <a:ext uri="{FF2B5EF4-FFF2-40B4-BE49-F238E27FC236}">
                <a16:creationId xmlns:a16="http://schemas.microsoft.com/office/drawing/2014/main" id="{985FEF5F-FC31-69AF-2843-AFF44EBFFEFF}"/>
              </a:ext>
            </a:extLst>
          </p:cNvPr>
          <p:cNvPicPr>
            <a:picLocks noChangeAspect="1"/>
          </p:cNvPicPr>
          <p:nvPr/>
        </p:nvPicPr>
        <p:blipFill>
          <a:blip r:embed="rId6"/>
          <a:stretch>
            <a:fillRect/>
          </a:stretch>
        </p:blipFill>
        <p:spPr>
          <a:xfrm>
            <a:off x="2768248" y="2383367"/>
            <a:ext cx="6648449" cy="3996266"/>
          </a:xfrm>
          <a:prstGeom prst="rect">
            <a:avLst/>
          </a:prstGeom>
        </p:spPr>
      </p:pic>
      <p:pic>
        <p:nvPicPr>
          <p:cNvPr id="4" name="Audio 3">
            <a:hlinkClick r:id="" action="ppaction://media"/>
            <a:extLst>
              <a:ext uri="{FF2B5EF4-FFF2-40B4-BE49-F238E27FC236}">
                <a16:creationId xmlns:a16="http://schemas.microsoft.com/office/drawing/2014/main" id="{5794EDF0-BE21-9748-BFB0-308C48DE3E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685981"/>
      </p:ext>
    </p:extLst>
  </p:cSld>
  <p:clrMapOvr>
    <a:masterClrMapping/>
  </p:clrMapOvr>
  <mc:AlternateContent xmlns:mc="http://schemas.openxmlformats.org/markup-compatibility/2006">
    <mc:Choice xmlns:p14="http://schemas.microsoft.com/office/powerpoint/2010/main" Requires="p14">
      <p:transition spd="slow" p14:dur="2000" advTm="57519"/>
    </mc:Choice>
    <mc:Fallback>
      <p:transition spd="slow" advTm="5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9CBA-DE92-E4E8-4129-B99F8C755D3A}"/>
              </a:ext>
            </a:extLst>
          </p:cNvPr>
          <p:cNvSpPr>
            <a:spLocks noGrp="1"/>
          </p:cNvSpPr>
          <p:nvPr>
            <p:ph type="title"/>
          </p:nvPr>
        </p:nvSpPr>
        <p:spPr/>
        <p:txBody>
          <a:bodyPr/>
          <a:lstStyle/>
          <a:p>
            <a:r>
              <a:rPr lang="en-US" dirty="0"/>
              <a:t>FINANCIAL ANALYSIS</a:t>
            </a:r>
          </a:p>
        </p:txBody>
      </p:sp>
      <p:graphicFrame>
        <p:nvGraphicFramePr>
          <p:cNvPr id="6" name="Content Placeholder 5">
            <a:extLst>
              <a:ext uri="{FF2B5EF4-FFF2-40B4-BE49-F238E27FC236}">
                <a16:creationId xmlns:a16="http://schemas.microsoft.com/office/drawing/2014/main" id="{A9A02A64-C0E0-5949-CFDF-A8DDD49DD307}"/>
              </a:ext>
            </a:extLst>
          </p:cNvPr>
          <p:cNvGraphicFramePr>
            <a:graphicFrameLocks noGrp="1"/>
          </p:cNvGraphicFramePr>
          <p:nvPr>
            <p:ph idx="1"/>
            <p:extLst>
              <p:ext uri="{D42A27DB-BD31-4B8C-83A1-F6EECF244321}">
                <p14:modId xmlns:p14="http://schemas.microsoft.com/office/powerpoint/2010/main" val="2807706444"/>
              </p:ext>
            </p:extLst>
          </p:nvPr>
        </p:nvGraphicFramePr>
        <p:xfrm>
          <a:off x="2230438" y="2368038"/>
          <a:ext cx="7721787" cy="2793035"/>
        </p:xfrm>
        <a:graphic>
          <a:graphicData uri="http://schemas.openxmlformats.org/drawingml/2006/table">
            <a:tbl>
              <a:tblPr firstRow="1" bandRow="1">
                <a:tableStyleId>{5C22544A-7EE6-4342-B048-85BDC9FD1C3A}</a:tableStyleId>
              </a:tblPr>
              <a:tblGrid>
                <a:gridCol w="2285020">
                  <a:extLst>
                    <a:ext uri="{9D8B030D-6E8A-4147-A177-3AD203B41FA5}">
                      <a16:colId xmlns:a16="http://schemas.microsoft.com/office/drawing/2014/main" val="23747903"/>
                    </a:ext>
                  </a:extLst>
                </a:gridCol>
                <a:gridCol w="1071595">
                  <a:extLst>
                    <a:ext uri="{9D8B030D-6E8A-4147-A177-3AD203B41FA5}">
                      <a16:colId xmlns:a16="http://schemas.microsoft.com/office/drawing/2014/main" val="3165584158"/>
                    </a:ext>
                  </a:extLst>
                </a:gridCol>
                <a:gridCol w="1071595">
                  <a:extLst>
                    <a:ext uri="{9D8B030D-6E8A-4147-A177-3AD203B41FA5}">
                      <a16:colId xmlns:a16="http://schemas.microsoft.com/office/drawing/2014/main" val="1788914382"/>
                    </a:ext>
                  </a:extLst>
                </a:gridCol>
                <a:gridCol w="1071595">
                  <a:extLst>
                    <a:ext uri="{9D8B030D-6E8A-4147-A177-3AD203B41FA5}">
                      <a16:colId xmlns:a16="http://schemas.microsoft.com/office/drawing/2014/main" val="495680522"/>
                    </a:ext>
                  </a:extLst>
                </a:gridCol>
                <a:gridCol w="1103112">
                  <a:extLst>
                    <a:ext uri="{9D8B030D-6E8A-4147-A177-3AD203B41FA5}">
                      <a16:colId xmlns:a16="http://schemas.microsoft.com/office/drawing/2014/main" val="3638742651"/>
                    </a:ext>
                  </a:extLst>
                </a:gridCol>
                <a:gridCol w="1118870">
                  <a:extLst>
                    <a:ext uri="{9D8B030D-6E8A-4147-A177-3AD203B41FA5}">
                      <a16:colId xmlns:a16="http://schemas.microsoft.com/office/drawing/2014/main" val="381137424"/>
                    </a:ext>
                  </a:extLst>
                </a:gridCol>
              </a:tblGrid>
              <a:tr h="460402">
                <a:tc>
                  <a:txBody>
                    <a:bodyPr/>
                    <a:lstStyle/>
                    <a:p>
                      <a:pPr algn="ctr" fontAlgn="ctr"/>
                      <a:r>
                        <a:rPr lang="en-US" sz="1000" b="1" dirty="0">
                          <a:effectLst/>
                          <a:latin typeface="Calibri"/>
                        </a:rPr>
                        <a:t>Ratios</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000" b="1" dirty="0">
                          <a:effectLst/>
                          <a:latin typeface="Calibri"/>
                        </a:rPr>
                        <a:t>2019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000" b="1" dirty="0">
                          <a:effectLst/>
                          <a:latin typeface="Calibri"/>
                        </a:rPr>
                        <a:t>2020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000" b="1" dirty="0">
                          <a:effectLst/>
                          <a:latin typeface="Calibri"/>
                        </a:rPr>
                        <a:t>2021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000" b="1" dirty="0">
                          <a:effectLst/>
                          <a:latin typeface="Calibri"/>
                        </a:rPr>
                        <a:t>2022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000" b="1" dirty="0">
                          <a:effectLst/>
                          <a:latin typeface="Calibri"/>
                        </a:rPr>
                        <a:t>2023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522349046"/>
                  </a:ext>
                </a:extLst>
              </a:tr>
              <a:tr h="338666">
                <a:tc>
                  <a:txBody>
                    <a:bodyPr/>
                    <a:lstStyle/>
                    <a:p>
                      <a:pPr fontAlgn="t"/>
                      <a:r>
                        <a:rPr lang="en-US" sz="1000" dirty="0">
                          <a:effectLst/>
                          <a:latin typeface="Calibri"/>
                        </a:rPr>
                        <a:t>Debt Ratio</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56%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67%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58%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61%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59%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03671720"/>
                  </a:ext>
                </a:extLst>
              </a:tr>
              <a:tr h="276242">
                <a:tc>
                  <a:txBody>
                    <a:bodyPr/>
                    <a:lstStyle/>
                    <a:p>
                      <a:pPr fontAlgn="t"/>
                      <a:r>
                        <a:rPr lang="en-US" sz="1000" dirty="0">
                          <a:effectLst/>
                          <a:latin typeface="Calibri"/>
                        </a:rPr>
                        <a:t>Equity Ratio</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33%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42%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39%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41%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35526351"/>
                  </a:ext>
                </a:extLst>
              </a:tr>
              <a:tr h="276242">
                <a:tc>
                  <a:txBody>
                    <a:bodyPr/>
                    <a:lstStyle/>
                    <a:p>
                      <a:pPr fontAlgn="t"/>
                      <a:r>
                        <a:rPr lang="en-US" sz="1000" dirty="0">
                          <a:effectLst/>
                          <a:latin typeface="Calibri"/>
                        </a:rPr>
                        <a:t>Debt-To-Equity Ratio</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1.25 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2.00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1.39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1.58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1.43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41380101"/>
                  </a:ext>
                </a:extLst>
              </a:tr>
              <a:tr h="276242">
                <a:tc>
                  <a:txBody>
                    <a:bodyPr/>
                    <a:lstStyle/>
                    <a:p>
                      <a:pPr fontAlgn="t"/>
                      <a:r>
                        <a:rPr lang="en-US" sz="1000" dirty="0">
                          <a:effectLst/>
                          <a:latin typeface="Calibri"/>
                        </a:rPr>
                        <a:t>Times Interest Earned</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(11.1)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0.3 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(11.9)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(1.7)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(22.1)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2111944"/>
                  </a:ext>
                </a:extLst>
              </a:tr>
              <a:tr h="282222">
                <a:tc>
                  <a:txBody>
                    <a:bodyPr/>
                    <a:lstStyle/>
                    <a:p>
                      <a:pPr fontAlgn="t"/>
                      <a:r>
                        <a:rPr lang="en-US" sz="1000" dirty="0">
                          <a:effectLst/>
                          <a:latin typeface="Calibri"/>
                        </a:rPr>
                        <a:t>Price/Earnings Ratio (P/E) Class A</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103.5 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(7.6)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29.2 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(136.0)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11.1 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7309048"/>
                  </a:ext>
                </a:extLst>
              </a:tr>
              <a:tr h="310444">
                <a:tc>
                  <a:txBody>
                    <a:bodyPr/>
                    <a:lstStyle/>
                    <a:p>
                      <a:pPr fontAlgn="t"/>
                      <a:r>
                        <a:rPr lang="en-US" sz="1000" dirty="0">
                          <a:effectLst/>
                          <a:latin typeface="Calibri"/>
                        </a:rPr>
                        <a:t>Price/Earnings Ratio (P/E) Class C</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92.4 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(8.8)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23.9 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(123.1)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10.0 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4493967"/>
                  </a:ext>
                </a:extLst>
              </a:tr>
              <a:tr h="276242">
                <a:tc>
                  <a:txBody>
                    <a:bodyPr/>
                    <a:lstStyle/>
                    <a:p>
                      <a:pPr fontAlgn="t"/>
                      <a:r>
                        <a:rPr lang="en-US" sz="1000" dirty="0">
                          <a:effectLst/>
                          <a:latin typeface="Calibri"/>
                        </a:rPr>
                        <a:t>Dividend Yield</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0800691"/>
                  </a:ext>
                </a:extLst>
              </a:tr>
              <a:tr h="296333">
                <a:tc>
                  <a:txBody>
                    <a:bodyPr/>
                    <a:lstStyle/>
                    <a:p>
                      <a:pPr fontAlgn="b"/>
                      <a:r>
                        <a:rPr lang="en-US" sz="1000" dirty="0">
                          <a:effectLst/>
                          <a:latin typeface="Calibri"/>
                        </a:rPr>
                        <a:t>Book Value Per Common Share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0.04 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0.06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0.05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0.06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000" dirty="0">
                          <a:effectLst/>
                          <a:latin typeface="Calibri"/>
                        </a:rPr>
                        <a:t> 0.06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7972350"/>
                  </a:ext>
                </a:extLst>
              </a:tr>
            </a:tbl>
          </a:graphicData>
        </a:graphic>
      </p:graphicFrame>
      <p:pic>
        <p:nvPicPr>
          <p:cNvPr id="4" name="Picture 3" descr="A black background with a logo&#10;&#10;Description automatically generated">
            <a:extLst>
              <a:ext uri="{FF2B5EF4-FFF2-40B4-BE49-F238E27FC236}">
                <a16:creationId xmlns:a16="http://schemas.microsoft.com/office/drawing/2014/main" id="{43A17D1A-7495-0635-C484-39C9993F1C06}"/>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1999312E-F299-6647-B60C-38DCB787A9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42275636"/>
      </p:ext>
    </p:extLst>
  </p:cSld>
  <p:clrMapOvr>
    <a:masterClrMapping/>
  </p:clrMapOvr>
  <mc:AlternateContent xmlns:mc="http://schemas.openxmlformats.org/markup-compatibility/2006">
    <mc:Choice xmlns:p14="http://schemas.microsoft.com/office/powerpoint/2010/main" Requires="p14">
      <p:transition spd="slow" p14:dur="2000" advTm="158470"/>
    </mc:Choice>
    <mc:Fallback>
      <p:transition spd="slow" advTm="15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BB49-5013-7EF9-9D5F-62CFB33249EA}"/>
              </a:ext>
            </a:extLst>
          </p:cNvPr>
          <p:cNvSpPr>
            <a:spLocks noGrp="1"/>
          </p:cNvSpPr>
          <p:nvPr>
            <p:ph type="title"/>
          </p:nvPr>
        </p:nvSpPr>
        <p:spPr/>
        <p:txBody>
          <a:bodyPr/>
          <a:lstStyle/>
          <a:p>
            <a:r>
              <a:rPr lang="en-US" dirty="0"/>
              <a:t>Operating income</a:t>
            </a:r>
          </a:p>
        </p:txBody>
      </p:sp>
      <p:pic>
        <p:nvPicPr>
          <p:cNvPr id="5" name="Picture 4" descr="A black background with a logo&#10;&#10;Description automatically generated">
            <a:extLst>
              <a:ext uri="{FF2B5EF4-FFF2-40B4-BE49-F238E27FC236}">
                <a16:creationId xmlns:a16="http://schemas.microsoft.com/office/drawing/2014/main" id="{7030171B-0460-7632-0B6B-546892330EE8}"/>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7" name="Picture 6" descr="A graph with blue bars and red line&#10;&#10;Description automatically generated">
            <a:extLst>
              <a:ext uri="{FF2B5EF4-FFF2-40B4-BE49-F238E27FC236}">
                <a16:creationId xmlns:a16="http://schemas.microsoft.com/office/drawing/2014/main" id="{471F9B09-8BE4-7414-389F-EC7CC59230E6}"/>
              </a:ext>
            </a:extLst>
          </p:cNvPr>
          <p:cNvPicPr>
            <a:picLocks noChangeAspect="1"/>
          </p:cNvPicPr>
          <p:nvPr/>
        </p:nvPicPr>
        <p:blipFill>
          <a:blip r:embed="rId6"/>
          <a:stretch>
            <a:fillRect/>
          </a:stretch>
        </p:blipFill>
        <p:spPr>
          <a:xfrm>
            <a:off x="2709333" y="2388305"/>
            <a:ext cx="6773333" cy="4021666"/>
          </a:xfrm>
          <a:prstGeom prst="rect">
            <a:avLst/>
          </a:prstGeom>
        </p:spPr>
      </p:pic>
      <p:pic>
        <p:nvPicPr>
          <p:cNvPr id="3" name="Audio 2">
            <a:hlinkClick r:id="" action="ppaction://media"/>
            <a:extLst>
              <a:ext uri="{FF2B5EF4-FFF2-40B4-BE49-F238E27FC236}">
                <a16:creationId xmlns:a16="http://schemas.microsoft.com/office/drawing/2014/main" id="{3C415AAB-8EC8-4349-94A3-7B23DC4437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1544875"/>
      </p:ext>
    </p:extLst>
  </p:cSld>
  <p:clrMapOvr>
    <a:masterClrMapping/>
  </p:clrMapOvr>
  <mc:AlternateContent xmlns:mc="http://schemas.openxmlformats.org/markup-compatibility/2006">
    <mc:Choice xmlns:p14="http://schemas.microsoft.com/office/powerpoint/2010/main" Requires="p14">
      <p:transition spd="slow" p14:dur="2000" advTm="39061"/>
    </mc:Choice>
    <mc:Fallback>
      <p:transition spd="slow" advTm="3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12B9-CFA7-FFE4-3527-9BD68E64958D}"/>
              </a:ext>
            </a:extLst>
          </p:cNvPr>
          <p:cNvSpPr>
            <a:spLocks noGrp="1"/>
          </p:cNvSpPr>
          <p:nvPr>
            <p:ph type="title"/>
          </p:nvPr>
        </p:nvSpPr>
        <p:spPr/>
        <p:txBody>
          <a:bodyPr/>
          <a:lstStyle/>
          <a:p>
            <a:r>
              <a:rPr lang="en-US" dirty="0"/>
              <a:t>Financial summary</a:t>
            </a:r>
          </a:p>
        </p:txBody>
      </p:sp>
      <p:sp>
        <p:nvSpPr>
          <p:cNvPr id="3" name="Content Placeholder 2">
            <a:extLst>
              <a:ext uri="{FF2B5EF4-FFF2-40B4-BE49-F238E27FC236}">
                <a16:creationId xmlns:a16="http://schemas.microsoft.com/office/drawing/2014/main" id="{B1492F56-CC0E-18A2-EA89-C996F0DF3AC9}"/>
              </a:ext>
            </a:extLst>
          </p:cNvPr>
          <p:cNvSpPr>
            <a:spLocks noGrp="1"/>
          </p:cNvSpPr>
          <p:nvPr>
            <p:ph idx="1"/>
          </p:nvPr>
        </p:nvSpPr>
        <p:spPr/>
        <p:txBody>
          <a:bodyPr vert="horz" lIns="91440" tIns="45720" rIns="91440" bIns="45720" rtlCol="0" anchor="t">
            <a:normAutofit/>
          </a:bodyPr>
          <a:lstStyle/>
          <a:p>
            <a:r>
              <a:rPr lang="en-US" sz="2400" dirty="0"/>
              <a:t>Positive Liquidity Trends</a:t>
            </a:r>
          </a:p>
          <a:p>
            <a:r>
              <a:rPr lang="en-US" sz="2400" dirty="0"/>
              <a:t>Efficient Operations and Inventory Management </a:t>
            </a:r>
          </a:p>
          <a:p>
            <a:r>
              <a:rPr lang="en-US" sz="2400" dirty="0"/>
              <a:t>Profitability Recovery</a:t>
            </a:r>
          </a:p>
          <a:p>
            <a:r>
              <a:rPr lang="en-US" sz="2400" dirty="0"/>
              <a:t>Improved Financial Structure</a:t>
            </a:r>
          </a:p>
          <a:p>
            <a:r>
              <a:rPr lang="en-US" sz="2400" dirty="0"/>
              <a:t>Concerns in Interest Coverage and P/E Ratio</a:t>
            </a:r>
          </a:p>
          <a:p>
            <a:endParaRPr lang="en-US" dirty="0"/>
          </a:p>
          <a:p>
            <a:endParaRPr lang="en-US" dirty="0"/>
          </a:p>
          <a:p>
            <a:endParaRPr lang="en-US" dirty="0"/>
          </a:p>
        </p:txBody>
      </p:sp>
      <p:pic>
        <p:nvPicPr>
          <p:cNvPr id="5" name="Picture 4" descr="A black background with a logo&#10;&#10;Description automatically generated">
            <a:extLst>
              <a:ext uri="{FF2B5EF4-FFF2-40B4-BE49-F238E27FC236}">
                <a16:creationId xmlns:a16="http://schemas.microsoft.com/office/drawing/2014/main" id="{E5A1417C-B6C3-1CD8-50F5-6E859C3E057C}"/>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4" name="Audio 3">
            <a:hlinkClick r:id="" action="ppaction://media"/>
            <a:extLst>
              <a:ext uri="{FF2B5EF4-FFF2-40B4-BE49-F238E27FC236}">
                <a16:creationId xmlns:a16="http://schemas.microsoft.com/office/drawing/2014/main" id="{8A4C6285-7393-2C49-824D-774598742A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1082636"/>
      </p:ext>
    </p:extLst>
  </p:cSld>
  <p:clrMapOvr>
    <a:masterClrMapping/>
  </p:clrMapOvr>
  <mc:AlternateContent xmlns:mc="http://schemas.openxmlformats.org/markup-compatibility/2006">
    <mc:Choice xmlns:p14="http://schemas.microsoft.com/office/powerpoint/2010/main" Requires="p14">
      <p:transition spd="slow" p14:dur="2000" advTm="148050"/>
    </mc:Choice>
    <mc:Fallback>
      <p:transition spd="slow" advTm="148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5C76-C522-3336-72AA-3D873B60E5C4}"/>
              </a:ext>
            </a:extLst>
          </p:cNvPr>
          <p:cNvSpPr>
            <a:spLocks noGrp="1"/>
          </p:cNvSpPr>
          <p:nvPr>
            <p:ph type="title"/>
          </p:nvPr>
        </p:nvSpPr>
        <p:spPr/>
        <p:txBody>
          <a:bodyPr/>
          <a:lstStyle/>
          <a:p>
            <a:r>
              <a:rPr lang="en-US" dirty="0"/>
              <a:t>Where is UA Going?</a:t>
            </a:r>
          </a:p>
        </p:txBody>
      </p:sp>
      <p:sp>
        <p:nvSpPr>
          <p:cNvPr id="3" name="Content Placeholder 2">
            <a:extLst>
              <a:ext uri="{FF2B5EF4-FFF2-40B4-BE49-F238E27FC236}">
                <a16:creationId xmlns:a16="http://schemas.microsoft.com/office/drawing/2014/main" id="{48F4116F-231B-7CFD-85D6-407A06121314}"/>
              </a:ext>
            </a:extLst>
          </p:cNvPr>
          <p:cNvSpPr>
            <a:spLocks noGrp="1"/>
          </p:cNvSpPr>
          <p:nvPr>
            <p:ph idx="1"/>
          </p:nvPr>
        </p:nvSpPr>
        <p:spPr/>
        <p:txBody>
          <a:bodyPr vert="horz" lIns="91440" tIns="45720" rIns="91440" bIns="45720" rtlCol="0" anchor="t">
            <a:normAutofit/>
          </a:bodyPr>
          <a:lstStyle/>
          <a:p>
            <a:r>
              <a:rPr lang="en-US" sz="2400" dirty="0"/>
              <a:t>Losing power</a:t>
            </a:r>
          </a:p>
          <a:p>
            <a:r>
              <a:rPr lang="en-US" sz="2400" dirty="0"/>
              <a:t>Debt-financing reliance </a:t>
            </a:r>
          </a:p>
          <a:p>
            <a:r>
              <a:rPr lang="en-US" sz="2400" dirty="0"/>
              <a:t>Low investor confidence </a:t>
            </a:r>
          </a:p>
          <a:p>
            <a:r>
              <a:rPr lang="en-US" sz="2400" dirty="0"/>
              <a:t>Stephanie Linnartz</a:t>
            </a:r>
          </a:p>
          <a:p>
            <a:endParaRPr lang="en-US" dirty="0"/>
          </a:p>
        </p:txBody>
      </p:sp>
      <p:pic>
        <p:nvPicPr>
          <p:cNvPr id="5" name="Picture 4" descr="A black background with a logo&#10;&#10;Description automatically generated">
            <a:extLst>
              <a:ext uri="{FF2B5EF4-FFF2-40B4-BE49-F238E27FC236}">
                <a16:creationId xmlns:a16="http://schemas.microsoft.com/office/drawing/2014/main" id="{582892DD-5DF4-0B83-7BD6-41CEBA143B33}"/>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4" name="Audio 3">
            <a:hlinkClick r:id="" action="ppaction://media"/>
            <a:extLst>
              <a:ext uri="{FF2B5EF4-FFF2-40B4-BE49-F238E27FC236}">
                <a16:creationId xmlns:a16="http://schemas.microsoft.com/office/drawing/2014/main" id="{FA818426-FE7E-C440-A254-39E49597FA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9926622"/>
      </p:ext>
    </p:extLst>
  </p:cSld>
  <p:clrMapOvr>
    <a:masterClrMapping/>
  </p:clrMapOvr>
  <mc:AlternateContent xmlns:mc="http://schemas.openxmlformats.org/markup-compatibility/2006">
    <mc:Choice xmlns:p14="http://schemas.microsoft.com/office/powerpoint/2010/main" Requires="p14">
      <p:transition spd="slow" p14:dur="2000" advTm="73223"/>
    </mc:Choice>
    <mc:Fallback>
      <p:transition spd="slow" advTm="7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6DE-5F35-8640-9A4E-8CA82C1F11A6}"/>
              </a:ext>
            </a:extLst>
          </p:cNvPr>
          <p:cNvSpPr>
            <a:spLocks noGrp="1"/>
          </p:cNvSpPr>
          <p:nvPr>
            <p:ph type="title"/>
          </p:nvPr>
        </p:nvSpPr>
        <p:spPr/>
        <p:txBody>
          <a:bodyPr/>
          <a:lstStyle/>
          <a:p>
            <a:r>
              <a:rPr lang="en-US" dirty="0"/>
              <a:t>Recommendations</a:t>
            </a:r>
          </a:p>
        </p:txBody>
      </p:sp>
      <p:pic>
        <p:nvPicPr>
          <p:cNvPr id="6" name="Picture 5" descr="A black background with a logo&#10;&#10;Description automatically generated">
            <a:extLst>
              <a:ext uri="{FF2B5EF4-FFF2-40B4-BE49-F238E27FC236}">
                <a16:creationId xmlns:a16="http://schemas.microsoft.com/office/drawing/2014/main" id="{8FB04770-B051-BE71-A691-0E92E6FE8A24}"/>
              </a:ext>
            </a:extLst>
          </p:cNvPr>
          <p:cNvPicPr>
            <a:picLocks noChangeAspect="1"/>
          </p:cNvPicPr>
          <p:nvPr/>
        </p:nvPicPr>
        <p:blipFill>
          <a:blip r:embed="rId5"/>
          <a:stretch>
            <a:fillRect/>
          </a:stretch>
        </p:blipFill>
        <p:spPr>
          <a:xfrm>
            <a:off x="9959787" y="5294109"/>
            <a:ext cx="2007205" cy="1563891"/>
          </a:xfrm>
          <a:prstGeom prst="rect">
            <a:avLst/>
          </a:prstGeom>
        </p:spPr>
      </p:pic>
      <p:sp>
        <p:nvSpPr>
          <p:cNvPr id="3" name="TextBox 2">
            <a:extLst>
              <a:ext uri="{FF2B5EF4-FFF2-40B4-BE49-F238E27FC236}">
                <a16:creationId xmlns:a16="http://schemas.microsoft.com/office/drawing/2014/main" id="{E8590FD5-280B-99BA-2FBB-4949192BCD05}"/>
              </a:ext>
            </a:extLst>
          </p:cNvPr>
          <p:cNvSpPr txBox="1"/>
          <p:nvPr/>
        </p:nvSpPr>
        <p:spPr>
          <a:xfrm>
            <a:off x="2235080" y="2378255"/>
            <a:ext cx="663575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t>To Creditors</a:t>
            </a:r>
          </a:p>
          <a:p>
            <a:pPr marL="285750" indent="-285750">
              <a:buFont typeface="Arial"/>
              <a:buChar char="•"/>
            </a:pPr>
            <a:r>
              <a:rPr lang="en-US" sz="2400" dirty="0"/>
              <a:t>Limit Lending</a:t>
            </a:r>
          </a:p>
          <a:p>
            <a:endParaRPr lang="en-US" sz="2400" dirty="0"/>
          </a:p>
          <a:p>
            <a:r>
              <a:rPr lang="en-US" sz="2400" u="sng" dirty="0"/>
              <a:t>To Investors</a:t>
            </a:r>
          </a:p>
          <a:p>
            <a:pPr marL="285750" indent="-285750">
              <a:buFont typeface="Arial"/>
              <a:buChar char="•"/>
            </a:pPr>
            <a:r>
              <a:rPr lang="en-US" sz="2400" dirty="0"/>
              <a:t>Long-Term Investments</a:t>
            </a:r>
          </a:p>
          <a:p>
            <a:endParaRPr lang="en-US" sz="2400" dirty="0"/>
          </a:p>
          <a:p>
            <a:r>
              <a:rPr lang="en-US" sz="2400" u="sng" dirty="0"/>
              <a:t>To Under Armour </a:t>
            </a:r>
          </a:p>
          <a:p>
            <a:pPr marL="285750" indent="-285750">
              <a:buFont typeface="Arial,Sans-Serif"/>
              <a:buChar char="•"/>
            </a:pPr>
            <a:r>
              <a:rPr lang="en-US" sz="2400" dirty="0"/>
              <a:t>Invest in marketing </a:t>
            </a:r>
          </a:p>
          <a:p>
            <a:pPr marL="285750" indent="-285750">
              <a:buFont typeface="Arial,Sans-Serif"/>
              <a:buChar char="•"/>
            </a:pPr>
            <a:r>
              <a:rPr lang="en-US" sz="2400" dirty="0"/>
              <a:t>Invest in R&amp;D</a:t>
            </a:r>
          </a:p>
          <a:p>
            <a:pPr marL="285750" indent="-285750">
              <a:buFont typeface="Arial,Sans-Serif"/>
              <a:buChar char="•"/>
            </a:pPr>
            <a:r>
              <a:rPr lang="en-US" sz="2400" dirty="0"/>
              <a:t>Analyze asset management </a:t>
            </a:r>
          </a:p>
          <a:p>
            <a:pPr marL="285750" indent="-285750">
              <a:buFont typeface="Arial,Sans-Serif"/>
              <a:buChar char="•"/>
            </a:pPr>
            <a:r>
              <a:rPr lang="en-US" sz="2400" dirty="0"/>
              <a:t>Analyze operation expenses </a:t>
            </a:r>
          </a:p>
        </p:txBody>
      </p:sp>
      <p:pic>
        <p:nvPicPr>
          <p:cNvPr id="4" name="Audio 3">
            <a:hlinkClick r:id="" action="ppaction://media"/>
            <a:extLst>
              <a:ext uri="{FF2B5EF4-FFF2-40B4-BE49-F238E27FC236}">
                <a16:creationId xmlns:a16="http://schemas.microsoft.com/office/drawing/2014/main" id="{2D90AE06-9E67-5746-A03F-AD86CC13F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4392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1A12D-D7CA-DE4F-B0FB-AC09B1BC1CAA}"/>
              </a:ext>
            </a:extLst>
          </p:cNvPr>
          <p:cNvSpPr>
            <a:spLocks noGrp="1"/>
          </p:cNvSpPr>
          <p:nvPr>
            <p:ph type="title"/>
          </p:nvPr>
        </p:nvSpPr>
        <p:spPr/>
        <p:txBody>
          <a:bodyPr/>
          <a:lstStyle/>
          <a:p>
            <a:r>
              <a:rPr lang="en-US" dirty="0"/>
              <a:t>Company overview</a:t>
            </a:r>
          </a:p>
        </p:txBody>
      </p:sp>
      <p:sp>
        <p:nvSpPr>
          <p:cNvPr id="3" name="Content Placeholder 2">
            <a:extLst>
              <a:ext uri="{FF2B5EF4-FFF2-40B4-BE49-F238E27FC236}">
                <a16:creationId xmlns:a16="http://schemas.microsoft.com/office/drawing/2014/main" id="{D73A6B28-4B9F-9349-A349-C564B5E0EA63}"/>
              </a:ext>
            </a:extLst>
          </p:cNvPr>
          <p:cNvSpPr>
            <a:spLocks noGrp="1"/>
          </p:cNvSpPr>
          <p:nvPr>
            <p:ph idx="1"/>
          </p:nvPr>
        </p:nvSpPr>
        <p:spPr/>
        <p:txBody>
          <a:bodyPr vert="horz" lIns="91440" tIns="45720" rIns="91440" bIns="45720" rtlCol="0" anchor="t">
            <a:noAutofit/>
          </a:bodyPr>
          <a:lstStyle/>
          <a:p>
            <a:r>
              <a:rPr lang="en-US" sz="2400" dirty="0"/>
              <a:t>Founded by Kevin Plank in 1996</a:t>
            </a:r>
          </a:p>
          <a:p>
            <a:r>
              <a:rPr lang="en-US" sz="2400" dirty="0"/>
              <a:t>Sportswear Industry </a:t>
            </a:r>
          </a:p>
          <a:p>
            <a:r>
              <a:rPr lang="en-US" sz="2400" dirty="0"/>
              <a:t>Footwear, performance apparel, and accessories </a:t>
            </a:r>
          </a:p>
        </p:txBody>
      </p:sp>
      <p:pic>
        <p:nvPicPr>
          <p:cNvPr id="4" name="Picture 3">
            <a:extLst>
              <a:ext uri="{FF2B5EF4-FFF2-40B4-BE49-F238E27FC236}">
                <a16:creationId xmlns:a16="http://schemas.microsoft.com/office/drawing/2014/main" id="{2186702C-345A-E94D-93AF-0F4E49487738}"/>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5" name="Audio 4">
            <a:hlinkClick r:id="" action="ppaction://media"/>
            <a:extLst>
              <a:ext uri="{FF2B5EF4-FFF2-40B4-BE49-F238E27FC236}">
                <a16:creationId xmlns:a16="http://schemas.microsoft.com/office/drawing/2014/main" id="{C219E9A6-D962-E14C-A917-FC18956F73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3726673"/>
      </p:ext>
    </p:extLst>
  </p:cSld>
  <p:clrMapOvr>
    <a:masterClrMapping/>
  </p:clrMapOvr>
  <mc:AlternateContent xmlns:mc="http://schemas.openxmlformats.org/markup-compatibility/2006">
    <mc:Choice xmlns:p14="http://schemas.microsoft.com/office/powerpoint/2010/main" Requires="p14">
      <p:transition spd="slow" p14:dur="2000" advTm="40390"/>
    </mc:Choice>
    <mc:Fallback>
      <p:transition spd="slow" advTm="4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E229-FDA9-8E4E-A23A-8AE0EA176A60}"/>
              </a:ext>
            </a:extLst>
          </p:cNvPr>
          <p:cNvSpPr>
            <a:spLocks noGrp="1"/>
          </p:cNvSpPr>
          <p:nvPr>
            <p:ph type="title"/>
          </p:nvPr>
        </p:nvSpPr>
        <p:spPr/>
        <p:txBody>
          <a:bodyPr/>
          <a:lstStyle/>
          <a:p>
            <a:r>
              <a:rPr lang="en-US" dirty="0"/>
              <a:t>Thank you for watching</a:t>
            </a:r>
          </a:p>
        </p:txBody>
      </p:sp>
      <p:pic>
        <p:nvPicPr>
          <p:cNvPr id="4" name="Picture 3">
            <a:extLst>
              <a:ext uri="{FF2B5EF4-FFF2-40B4-BE49-F238E27FC236}">
                <a16:creationId xmlns:a16="http://schemas.microsoft.com/office/drawing/2014/main" id="{4440BA01-F173-B54E-8690-794C37245FE9}"/>
              </a:ext>
            </a:extLst>
          </p:cNvPr>
          <p:cNvPicPr>
            <a:picLocks noChangeAspect="1"/>
          </p:cNvPicPr>
          <p:nvPr/>
        </p:nvPicPr>
        <p:blipFill>
          <a:blip r:embed="rId4"/>
          <a:stretch>
            <a:fillRect/>
          </a:stretch>
        </p:blipFill>
        <p:spPr>
          <a:xfrm>
            <a:off x="3676874" y="2616294"/>
            <a:ext cx="4838252" cy="3763086"/>
          </a:xfrm>
          <a:prstGeom prst="rect">
            <a:avLst/>
          </a:prstGeom>
        </p:spPr>
      </p:pic>
      <p:pic>
        <p:nvPicPr>
          <p:cNvPr id="3" name="Audio 2">
            <a:hlinkClick r:id="" action="ppaction://media"/>
            <a:extLst>
              <a:ext uri="{FF2B5EF4-FFF2-40B4-BE49-F238E27FC236}">
                <a16:creationId xmlns:a16="http://schemas.microsoft.com/office/drawing/2014/main" id="{9C63C907-068E-F940-ABCD-2E09AA2E4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7165555"/>
      </p:ext>
    </p:extLst>
  </p:cSld>
  <p:clrMapOvr>
    <a:masterClrMapping/>
  </p:clrMapOvr>
  <mc:AlternateContent xmlns:mc="http://schemas.openxmlformats.org/markup-compatibility/2006">
    <mc:Choice xmlns:p14="http://schemas.microsoft.com/office/powerpoint/2010/main" Requires="p14">
      <p:transition spd="slow" p14:dur="2000" advTm="14371"/>
    </mc:Choice>
    <mc:Fallback>
      <p:transition spd="slow" advTm="1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1240-8F29-B34C-B975-E6E483FFE9FF}"/>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EA2EBAE8-AD37-774D-977B-F428ED988C62}"/>
              </a:ext>
            </a:extLst>
          </p:cNvPr>
          <p:cNvSpPr>
            <a:spLocks noGrp="1"/>
          </p:cNvSpPr>
          <p:nvPr>
            <p:ph idx="1"/>
          </p:nvPr>
        </p:nvSpPr>
        <p:spPr>
          <a:xfrm>
            <a:off x="2231136" y="2402187"/>
            <a:ext cx="7729728" cy="3101983"/>
          </a:xfrm>
        </p:spPr>
        <p:txBody>
          <a:bodyPr vert="horz" lIns="91440" tIns="45720" rIns="91440" bIns="45720" rtlCol="0" anchor="t">
            <a:noAutofit/>
          </a:bodyPr>
          <a:lstStyle/>
          <a:p>
            <a:endParaRPr lang="en-US" dirty="0"/>
          </a:p>
          <a:p>
            <a:r>
              <a:rPr lang="en-US" sz="1200" dirty="0">
                <a:solidFill>
                  <a:schemeClr val="tx1"/>
                </a:solidFill>
                <a:latin typeface="Cambria"/>
                <a:ea typeface="Cambria"/>
              </a:rPr>
              <a:t>Haleem, Abbas. (2023). </a:t>
            </a:r>
            <a:r>
              <a:rPr lang="en-US" sz="1200" i="1" dirty="0">
                <a:solidFill>
                  <a:schemeClr val="tx1"/>
                </a:solidFill>
                <a:latin typeface="Cambria"/>
                <a:ea typeface="Cambria"/>
              </a:rPr>
              <a:t>Under Armour ecommerce grows 6% in fiscal Q4</a:t>
            </a:r>
            <a:r>
              <a:rPr lang="en-US" sz="1200" dirty="0">
                <a:solidFill>
                  <a:schemeClr val="tx1"/>
                </a:solidFill>
                <a:latin typeface="Cambria"/>
                <a:ea typeface="Cambria"/>
              </a:rPr>
              <a:t>. Digital Commerce 360</a:t>
            </a:r>
            <a:r>
              <a:rPr lang="en-US" sz="1200" b="1" dirty="0">
                <a:solidFill>
                  <a:schemeClr val="tx1"/>
                </a:solidFill>
                <a:latin typeface="Cambria"/>
                <a:ea typeface="Cambria"/>
              </a:rPr>
              <a:t>. </a:t>
            </a:r>
            <a:r>
              <a:rPr lang="en-US" sz="1200" dirty="0">
                <a:solidFill>
                  <a:schemeClr val="tx1"/>
                </a:solidFill>
                <a:latin typeface="Cambria"/>
                <a:ea typeface="+mn-lt"/>
                <a:cs typeface="+mn-lt"/>
                <a:hlinkClick r:id="rId5">
                  <a:extLst>
                    <a:ext uri="{A12FA001-AC4F-418D-AE19-62706E023703}">
                      <ahyp:hlinkClr xmlns:ahyp="http://schemas.microsoft.com/office/drawing/2018/hyperlinkcolor" val="tx"/>
                    </a:ext>
                  </a:extLst>
                </a:hlinkClick>
              </a:rPr>
              <a:t>https://www.digitalcommerce360.com/2023/05/10/under-armour-ecommerce-grows-6-in-fiscal-q4/</a:t>
            </a:r>
            <a:endParaRPr lang="en-US" sz="1200" u="sng" dirty="0">
              <a:solidFill>
                <a:schemeClr val="tx1"/>
              </a:solidFill>
              <a:latin typeface="Cambria"/>
              <a:ea typeface="Cambria"/>
            </a:endParaRPr>
          </a:p>
          <a:p>
            <a:r>
              <a:rPr lang="en-US" sz="1200" dirty="0">
                <a:solidFill>
                  <a:schemeClr val="tx1"/>
                </a:solidFill>
                <a:latin typeface="Cambria"/>
                <a:ea typeface="Cambria"/>
              </a:rPr>
              <a:t>Under Armour. (2023). </a:t>
            </a:r>
            <a:r>
              <a:rPr lang="en-US" sz="1200" i="1" dirty="0">
                <a:solidFill>
                  <a:schemeClr val="tx1"/>
                </a:solidFill>
                <a:latin typeface="Cambria"/>
                <a:ea typeface="Cambria"/>
              </a:rPr>
              <a:t>Annual Report 2023</a:t>
            </a:r>
            <a:r>
              <a:rPr lang="en-US" sz="1200" dirty="0">
                <a:solidFill>
                  <a:schemeClr val="tx1"/>
                </a:solidFill>
                <a:latin typeface="Cambria"/>
                <a:ea typeface="Cambria"/>
              </a:rPr>
              <a:t>. Under Armour. </a:t>
            </a:r>
            <a:r>
              <a:rPr lang="en-US" sz="1200" u="sng" dirty="0">
                <a:solidFill>
                  <a:schemeClr val="tx1"/>
                </a:solidFill>
                <a:latin typeface="Cambria"/>
                <a:ea typeface="Cambria"/>
                <a:hlinkClick r:id="rId6">
                  <a:extLst>
                    <a:ext uri="{A12FA001-AC4F-418D-AE19-62706E023703}">
                      <ahyp:hlinkClr xmlns:ahyp="http://schemas.microsoft.com/office/drawing/2018/hyperlinkcolor" val="tx"/>
                    </a:ext>
                  </a:extLst>
                </a:hlinkClick>
              </a:rPr>
              <a:t>https://underarmourinc.gcs-web.com/static-files/7c201214-9a4d-461a-b12b-f68b1739e960</a:t>
            </a:r>
            <a:endParaRPr lang="en-US" sz="1200" u="sng" dirty="0">
              <a:solidFill>
                <a:schemeClr val="tx1"/>
              </a:solidFill>
              <a:latin typeface="Cambria"/>
              <a:ea typeface="Cambria"/>
            </a:endParaRPr>
          </a:p>
          <a:p>
            <a:r>
              <a:rPr lang="en-US" sz="1200" dirty="0">
                <a:solidFill>
                  <a:schemeClr val="tx1"/>
                </a:solidFill>
                <a:latin typeface="Cambria"/>
                <a:ea typeface="Cambria"/>
              </a:rPr>
              <a:t>Under Armour. (2023). </a:t>
            </a:r>
            <a:r>
              <a:rPr lang="en-US" sz="1200" i="1" dirty="0">
                <a:solidFill>
                  <a:schemeClr val="tx1"/>
                </a:solidFill>
                <a:latin typeface="Cambria"/>
                <a:ea typeface="Cambria"/>
              </a:rPr>
              <a:t>Corporate Governance.</a:t>
            </a:r>
            <a:r>
              <a:rPr lang="en-US" sz="1200" dirty="0">
                <a:solidFill>
                  <a:schemeClr val="tx1"/>
                </a:solidFill>
                <a:latin typeface="Cambria"/>
                <a:ea typeface="Cambria"/>
              </a:rPr>
              <a:t> Under Armour. </a:t>
            </a:r>
            <a:r>
              <a:rPr lang="en-US" sz="1200" u="sng" dirty="0">
                <a:solidFill>
                  <a:schemeClr val="tx1"/>
                </a:solidFill>
                <a:latin typeface="Cambria"/>
                <a:ea typeface="Cambria"/>
                <a:hlinkClick r:id="rId7">
                  <a:extLst>
                    <a:ext uri="{A12FA001-AC4F-418D-AE19-62706E023703}">
                      <ahyp:hlinkClr xmlns:ahyp="http://schemas.microsoft.com/office/drawing/2018/hyperlinkcolor" val="tx"/>
                    </a:ext>
                  </a:extLst>
                </a:hlinkClick>
              </a:rPr>
              <a:t>https://about.underarmour.com/en/investors/corporate-governance.html</a:t>
            </a:r>
            <a:endParaRPr lang="en-US" sz="1200" u="sng" dirty="0">
              <a:solidFill>
                <a:schemeClr val="tx1"/>
              </a:solidFill>
              <a:latin typeface="Cambria"/>
              <a:ea typeface="Cambria"/>
            </a:endParaRPr>
          </a:p>
          <a:p>
            <a:r>
              <a:rPr lang="en-US" sz="1200" dirty="0">
                <a:solidFill>
                  <a:schemeClr val="tx1"/>
                </a:solidFill>
                <a:latin typeface="Cambria"/>
                <a:ea typeface="Cambria"/>
              </a:rPr>
              <a:t>Under Armour. (2023). </a:t>
            </a:r>
            <a:r>
              <a:rPr lang="en-US" sz="1200" i="1" dirty="0">
                <a:solidFill>
                  <a:schemeClr val="tx1"/>
                </a:solidFill>
                <a:latin typeface="Cambria"/>
                <a:ea typeface="Cambria"/>
              </a:rPr>
              <a:t>Our Story.</a:t>
            </a:r>
            <a:r>
              <a:rPr lang="en-US" sz="1200" dirty="0">
                <a:solidFill>
                  <a:schemeClr val="tx1"/>
                </a:solidFill>
                <a:latin typeface="Cambria"/>
                <a:ea typeface="Cambria"/>
              </a:rPr>
              <a:t> Under Armour. </a:t>
            </a:r>
            <a:r>
              <a:rPr lang="en-US" sz="1200" u="sng" dirty="0">
                <a:solidFill>
                  <a:schemeClr val="tx1"/>
                </a:solidFill>
                <a:latin typeface="Cambria"/>
                <a:ea typeface="Cambria"/>
                <a:hlinkClick r:id="rId8">
                  <a:extLst>
                    <a:ext uri="{A12FA001-AC4F-418D-AE19-62706E023703}">
                      <ahyp:hlinkClr xmlns:ahyp="http://schemas.microsoft.com/office/drawing/2018/hyperlinkcolor" val="tx"/>
                    </a:ext>
                  </a:extLst>
                </a:hlinkClick>
              </a:rPr>
              <a:t>https://about.underarmour.com/en/our-company/history.html</a:t>
            </a:r>
            <a:endParaRPr lang="en-US" sz="1200" u="sng" dirty="0">
              <a:solidFill>
                <a:schemeClr val="tx1"/>
              </a:solidFill>
              <a:latin typeface="Cambria"/>
              <a:ea typeface="Cambria"/>
            </a:endParaRPr>
          </a:p>
          <a:p>
            <a:r>
              <a:rPr lang="en-US" sz="1200" dirty="0">
                <a:solidFill>
                  <a:schemeClr val="tx1"/>
                </a:solidFill>
                <a:latin typeface="Cambria"/>
                <a:ea typeface="Cambria"/>
              </a:rPr>
              <a:t>United States Securities and Exchange Commission. (2023). </a:t>
            </a:r>
            <a:r>
              <a:rPr lang="en-US" sz="1200" i="1" dirty="0">
                <a:solidFill>
                  <a:schemeClr val="tx1"/>
                </a:solidFill>
                <a:latin typeface="Cambria"/>
                <a:ea typeface="Cambria"/>
              </a:rPr>
              <a:t>Form DEF 14A for Under Armour INC filed 06/27/2023</a:t>
            </a:r>
            <a:r>
              <a:rPr lang="en-US" sz="1200" dirty="0">
                <a:solidFill>
                  <a:schemeClr val="tx1"/>
                </a:solidFill>
                <a:latin typeface="Cambria"/>
                <a:ea typeface="Cambria"/>
              </a:rPr>
              <a:t>. Under Armour. </a:t>
            </a:r>
            <a:r>
              <a:rPr lang="en-US" sz="1200" dirty="0">
                <a:solidFill>
                  <a:schemeClr val="tx1"/>
                </a:solidFill>
                <a:latin typeface="Cambria"/>
                <a:ea typeface="Cambria"/>
                <a:hlinkClick r:id="rId9">
                  <a:extLst>
                    <a:ext uri="{A12FA001-AC4F-418D-AE19-62706E023703}">
                      <ahyp:hlinkClr xmlns:ahyp="http://schemas.microsoft.com/office/drawing/2018/hyperlinkcolor" val="tx"/>
                    </a:ext>
                  </a:extLst>
                </a:hlinkClick>
              </a:rPr>
              <a:t>https://underarmourinc.gcs-web.com/static-files/dd8fc8df-1c46-455f-96f3-ae38252055a3</a:t>
            </a:r>
            <a:endParaRPr lang="en-US" sz="1200" dirty="0">
              <a:solidFill>
                <a:schemeClr val="tx1"/>
              </a:solidFill>
              <a:latin typeface="Cambria"/>
              <a:ea typeface="Cambria"/>
            </a:endParaRPr>
          </a:p>
          <a:p>
            <a:r>
              <a:rPr lang="en-US" sz="1200" dirty="0">
                <a:solidFill>
                  <a:schemeClr val="tx1"/>
                </a:solidFill>
                <a:latin typeface="Cambria"/>
                <a:ea typeface="Cambria"/>
              </a:rPr>
              <a:t>Wikipedia. (2023). </a:t>
            </a:r>
            <a:r>
              <a:rPr lang="en-US" sz="1200" i="1" dirty="0">
                <a:solidFill>
                  <a:schemeClr val="tx1"/>
                </a:solidFill>
                <a:latin typeface="Cambria"/>
                <a:ea typeface="Cambria"/>
              </a:rPr>
              <a:t>List of Under Armour Sponsorships. </a:t>
            </a:r>
            <a:r>
              <a:rPr lang="en-US" sz="1200" dirty="0">
                <a:solidFill>
                  <a:schemeClr val="tx1"/>
                </a:solidFill>
                <a:latin typeface="Cambria"/>
                <a:ea typeface="Cambria"/>
              </a:rPr>
              <a:t>Wikipedia. </a:t>
            </a:r>
            <a:r>
              <a:rPr lang="en-US" sz="1200" dirty="0">
                <a:solidFill>
                  <a:schemeClr val="tx1"/>
                </a:solidFill>
                <a:latin typeface="Cambria"/>
                <a:ea typeface="+mn-lt"/>
                <a:cs typeface="+mn-lt"/>
                <a:hlinkClick r:id="rId10">
                  <a:extLst>
                    <a:ext uri="{A12FA001-AC4F-418D-AE19-62706E023703}">
                      <ahyp:hlinkClr xmlns:ahyp="http://schemas.microsoft.com/office/drawing/2018/hyperlinkcolor" val="tx"/>
                    </a:ext>
                  </a:extLst>
                </a:hlinkClick>
              </a:rPr>
              <a:t>https://en.wikipedia.org/wiki/List_of_Under_Armour_sponsorships</a:t>
            </a:r>
            <a:endParaRPr lang="en-US" sz="1200" dirty="0">
              <a:solidFill>
                <a:schemeClr val="tx1"/>
              </a:solidFill>
              <a:latin typeface="Cambria"/>
              <a:ea typeface="+mn-lt"/>
              <a:cs typeface="+mn-lt"/>
            </a:endParaRP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12613F26-99C7-9B43-8D65-A0C1888FFA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79116225"/>
      </p:ext>
    </p:extLst>
  </p:cSld>
  <p:clrMapOvr>
    <a:masterClrMapping/>
  </p:clrMapOvr>
  <mc:AlternateContent xmlns:mc="http://schemas.openxmlformats.org/markup-compatibility/2006">
    <mc:Choice xmlns:p14="http://schemas.microsoft.com/office/powerpoint/2010/main" Requires="p14">
      <p:transition spd="slow" p14:dur="2000" advTm="4913"/>
    </mc:Choice>
    <mc:Fallback>
      <p:transition spd="slow" advTm="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242-EDAD-F4CE-6BB0-27FE3ED7600F}"/>
              </a:ext>
            </a:extLst>
          </p:cNvPr>
          <p:cNvSpPr>
            <a:spLocks noGrp="1"/>
          </p:cNvSpPr>
          <p:nvPr>
            <p:ph type="title"/>
          </p:nvPr>
        </p:nvSpPr>
        <p:spPr/>
        <p:txBody>
          <a:bodyPr/>
          <a:lstStyle/>
          <a:p>
            <a:r>
              <a:rPr lang="en-US" dirty="0"/>
              <a:t>Geographic segments</a:t>
            </a:r>
          </a:p>
        </p:txBody>
      </p:sp>
      <p:sp>
        <p:nvSpPr>
          <p:cNvPr id="5" name="TextBox 4">
            <a:extLst>
              <a:ext uri="{FF2B5EF4-FFF2-40B4-BE49-F238E27FC236}">
                <a16:creationId xmlns:a16="http://schemas.microsoft.com/office/drawing/2014/main" id="{9899F2C0-D5EA-C484-15D8-912EEE93CA29}"/>
              </a:ext>
            </a:extLst>
          </p:cNvPr>
          <p:cNvSpPr txBox="1"/>
          <p:nvPr/>
        </p:nvSpPr>
        <p:spPr>
          <a:xfrm>
            <a:off x="4974771" y="2852057"/>
            <a:ext cx="2775857" cy="925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Rectangle 5">
            <a:extLst>
              <a:ext uri="{FF2B5EF4-FFF2-40B4-BE49-F238E27FC236}">
                <a16:creationId xmlns:a16="http://schemas.microsoft.com/office/drawing/2014/main" id="{E642D858-BA04-DC5D-D471-B27C095D8599}"/>
              </a:ext>
            </a:extLst>
          </p:cNvPr>
          <p:cNvSpPr/>
          <p:nvPr/>
        </p:nvSpPr>
        <p:spPr>
          <a:xfrm>
            <a:off x="4777424" y="2516706"/>
            <a:ext cx="3189514" cy="132805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Under Armour, Inc. </a:t>
            </a:r>
          </a:p>
        </p:txBody>
      </p:sp>
      <p:sp>
        <p:nvSpPr>
          <p:cNvPr id="7" name="Rectangle 6">
            <a:extLst>
              <a:ext uri="{FF2B5EF4-FFF2-40B4-BE49-F238E27FC236}">
                <a16:creationId xmlns:a16="http://schemas.microsoft.com/office/drawing/2014/main" id="{4247CE38-2B6B-CB3C-25C5-5586CF62FAE1}"/>
              </a:ext>
            </a:extLst>
          </p:cNvPr>
          <p:cNvSpPr/>
          <p:nvPr/>
        </p:nvSpPr>
        <p:spPr>
          <a:xfrm>
            <a:off x="348342" y="4012614"/>
            <a:ext cx="2699657" cy="117565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North America</a:t>
            </a:r>
          </a:p>
        </p:txBody>
      </p:sp>
      <p:sp>
        <p:nvSpPr>
          <p:cNvPr id="10" name="Rectangle 9">
            <a:extLst>
              <a:ext uri="{FF2B5EF4-FFF2-40B4-BE49-F238E27FC236}">
                <a16:creationId xmlns:a16="http://schemas.microsoft.com/office/drawing/2014/main" id="{8FCB1BF7-9530-D195-7123-8FA4C06167F6}"/>
              </a:ext>
            </a:extLst>
          </p:cNvPr>
          <p:cNvSpPr/>
          <p:nvPr/>
        </p:nvSpPr>
        <p:spPr>
          <a:xfrm>
            <a:off x="3312066" y="4012614"/>
            <a:ext cx="2699657" cy="117565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EMEA</a:t>
            </a:r>
          </a:p>
        </p:txBody>
      </p:sp>
      <p:sp>
        <p:nvSpPr>
          <p:cNvPr id="12" name="Rectangle 11">
            <a:extLst>
              <a:ext uri="{FF2B5EF4-FFF2-40B4-BE49-F238E27FC236}">
                <a16:creationId xmlns:a16="http://schemas.microsoft.com/office/drawing/2014/main" id="{889322CA-14F0-DB4C-F3F7-51B271AF4761}"/>
              </a:ext>
            </a:extLst>
          </p:cNvPr>
          <p:cNvSpPr/>
          <p:nvPr/>
        </p:nvSpPr>
        <p:spPr>
          <a:xfrm>
            <a:off x="6270170" y="4012614"/>
            <a:ext cx="2699657" cy="117565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Asia Pacific</a:t>
            </a:r>
          </a:p>
        </p:txBody>
      </p:sp>
      <p:sp>
        <p:nvSpPr>
          <p:cNvPr id="13" name="Rectangle 12">
            <a:extLst>
              <a:ext uri="{FF2B5EF4-FFF2-40B4-BE49-F238E27FC236}">
                <a16:creationId xmlns:a16="http://schemas.microsoft.com/office/drawing/2014/main" id="{74328BC1-8403-ECB1-2319-2CFC6BDBD8A8}"/>
              </a:ext>
            </a:extLst>
          </p:cNvPr>
          <p:cNvSpPr/>
          <p:nvPr/>
        </p:nvSpPr>
        <p:spPr>
          <a:xfrm>
            <a:off x="9135571" y="4012614"/>
            <a:ext cx="2699657" cy="117565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Latin America</a:t>
            </a:r>
          </a:p>
        </p:txBody>
      </p:sp>
      <p:pic>
        <p:nvPicPr>
          <p:cNvPr id="4" name="Picture 3" descr="A black background with white text&#10;&#10;Description automatically generated">
            <a:extLst>
              <a:ext uri="{FF2B5EF4-FFF2-40B4-BE49-F238E27FC236}">
                <a16:creationId xmlns:a16="http://schemas.microsoft.com/office/drawing/2014/main" id="{66E7214A-730F-51A9-5E9A-1961D5C0D824}"/>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D58201F0-20F7-8441-9D52-CACE07A457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7483295"/>
      </p:ext>
    </p:extLst>
  </p:cSld>
  <p:clrMapOvr>
    <a:masterClrMapping/>
  </p:clrMapOvr>
  <mc:AlternateContent xmlns:mc="http://schemas.openxmlformats.org/markup-compatibility/2006">
    <mc:Choice xmlns:p14="http://schemas.microsoft.com/office/powerpoint/2010/main" Requires="p14">
      <p:transition spd="slow" p14:dur="2000" advTm="33753"/>
    </mc:Choice>
    <mc:Fallback>
      <p:transition spd="slow" advTm="3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F8BB3-49DC-4E4F-9D28-FC638F35E7A9}"/>
              </a:ext>
            </a:extLst>
          </p:cNvPr>
          <p:cNvSpPr>
            <a:spLocks noGrp="1"/>
          </p:cNvSpPr>
          <p:nvPr>
            <p:ph type="title"/>
          </p:nvPr>
        </p:nvSpPr>
        <p:spPr/>
        <p:txBody>
          <a:bodyPr/>
          <a:lstStyle/>
          <a:p>
            <a:r>
              <a:rPr lang="en-US" dirty="0"/>
              <a:t>Organizational Structure</a:t>
            </a:r>
          </a:p>
        </p:txBody>
      </p:sp>
      <p:sp>
        <p:nvSpPr>
          <p:cNvPr id="5" name="Rectangle 4">
            <a:extLst>
              <a:ext uri="{FF2B5EF4-FFF2-40B4-BE49-F238E27FC236}">
                <a16:creationId xmlns:a16="http://schemas.microsoft.com/office/drawing/2014/main" id="{8409C8AE-61E5-8876-CD4F-0FB20DE6B7EC}"/>
              </a:ext>
            </a:extLst>
          </p:cNvPr>
          <p:cNvSpPr/>
          <p:nvPr/>
        </p:nvSpPr>
        <p:spPr>
          <a:xfrm>
            <a:off x="4449096" y="2830286"/>
            <a:ext cx="3293806"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Kevin Plank</a:t>
            </a:r>
          </a:p>
          <a:p>
            <a:pPr algn="ctr"/>
            <a:r>
              <a:rPr lang="en-US" sz="1000" dirty="0"/>
              <a:t>Executive Chairman</a:t>
            </a:r>
          </a:p>
          <a:p>
            <a:pPr algn="ctr"/>
            <a:r>
              <a:rPr lang="en-US" sz="1000" dirty="0"/>
              <a:t>Brand Chief</a:t>
            </a:r>
          </a:p>
        </p:txBody>
      </p:sp>
      <p:sp>
        <p:nvSpPr>
          <p:cNvPr id="13" name="Rectangle 12">
            <a:extLst>
              <a:ext uri="{FF2B5EF4-FFF2-40B4-BE49-F238E27FC236}">
                <a16:creationId xmlns:a16="http://schemas.microsoft.com/office/drawing/2014/main" id="{E761FC09-4006-9DFA-BA9D-FC0E6E551D23}"/>
              </a:ext>
            </a:extLst>
          </p:cNvPr>
          <p:cNvSpPr/>
          <p:nvPr/>
        </p:nvSpPr>
        <p:spPr>
          <a:xfrm>
            <a:off x="73740" y="3991582"/>
            <a:ext cx="1876323"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David Baxter</a:t>
            </a:r>
          </a:p>
          <a:p>
            <a:pPr algn="ctr"/>
            <a:r>
              <a:rPr lang="en-US" sz="1000" dirty="0"/>
              <a:t>President of the Americas</a:t>
            </a:r>
            <a:endParaRPr lang="en-US" dirty="0"/>
          </a:p>
        </p:txBody>
      </p:sp>
      <p:sp>
        <p:nvSpPr>
          <p:cNvPr id="14" name="Rectangle 13">
            <a:extLst>
              <a:ext uri="{FF2B5EF4-FFF2-40B4-BE49-F238E27FC236}">
                <a16:creationId xmlns:a16="http://schemas.microsoft.com/office/drawing/2014/main" id="{063C13C6-3A84-D24C-D4F0-AF8CF191C27D}"/>
              </a:ext>
            </a:extLst>
          </p:cNvPr>
          <p:cNvSpPr/>
          <p:nvPr/>
        </p:nvSpPr>
        <p:spPr>
          <a:xfrm>
            <a:off x="2011515" y="3991582"/>
            <a:ext cx="1876322"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Dave Bergman</a:t>
            </a:r>
          </a:p>
          <a:p>
            <a:pPr algn="ctr"/>
            <a:r>
              <a:rPr lang="en-US" sz="1000" dirty="0"/>
              <a:t>Chief Financial Officer</a:t>
            </a:r>
            <a:endParaRPr lang="en-US" dirty="0"/>
          </a:p>
        </p:txBody>
      </p:sp>
      <p:sp>
        <p:nvSpPr>
          <p:cNvPr id="15" name="Rectangle 14">
            <a:extLst>
              <a:ext uri="{FF2B5EF4-FFF2-40B4-BE49-F238E27FC236}">
                <a16:creationId xmlns:a16="http://schemas.microsoft.com/office/drawing/2014/main" id="{8B9A8F8A-4592-A1BF-8E10-52172FF4480B}"/>
              </a:ext>
            </a:extLst>
          </p:cNvPr>
          <p:cNvSpPr/>
          <p:nvPr/>
        </p:nvSpPr>
        <p:spPr>
          <a:xfrm>
            <a:off x="3949289" y="3991582"/>
            <a:ext cx="1876323"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Shawn Curran</a:t>
            </a:r>
          </a:p>
          <a:p>
            <a:pPr algn="ctr"/>
            <a:r>
              <a:rPr lang="en-US" sz="1000" dirty="0"/>
              <a:t>Chief Supply Chain Officer</a:t>
            </a:r>
            <a:endParaRPr lang="en-US" dirty="0"/>
          </a:p>
        </p:txBody>
      </p:sp>
      <p:sp>
        <p:nvSpPr>
          <p:cNvPr id="16" name="Rectangle 15">
            <a:extLst>
              <a:ext uri="{FF2B5EF4-FFF2-40B4-BE49-F238E27FC236}">
                <a16:creationId xmlns:a16="http://schemas.microsoft.com/office/drawing/2014/main" id="{6D4C69B3-3788-5882-C907-3BAFCC405C9C}"/>
              </a:ext>
            </a:extLst>
          </p:cNvPr>
          <p:cNvSpPr/>
          <p:nvPr/>
        </p:nvSpPr>
        <p:spPr>
          <a:xfrm>
            <a:off x="5947075" y="3991581"/>
            <a:ext cx="1876322"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Jim Dausch</a:t>
            </a:r>
          </a:p>
          <a:p>
            <a:pPr algn="ctr"/>
            <a:r>
              <a:rPr lang="en-US" sz="1000" dirty="0"/>
              <a:t>Chief Consumer Officer</a:t>
            </a:r>
            <a:endParaRPr lang="en-US" dirty="0"/>
          </a:p>
        </p:txBody>
      </p:sp>
      <p:sp>
        <p:nvSpPr>
          <p:cNvPr id="17" name="Rectangle 16">
            <a:extLst>
              <a:ext uri="{FF2B5EF4-FFF2-40B4-BE49-F238E27FC236}">
                <a16:creationId xmlns:a16="http://schemas.microsoft.com/office/drawing/2014/main" id="{A83B2019-55B3-AC21-642D-AEFE44B59697}"/>
              </a:ext>
            </a:extLst>
          </p:cNvPr>
          <p:cNvSpPr/>
          <p:nvPr/>
        </p:nvSpPr>
        <p:spPr>
          <a:xfrm>
            <a:off x="7901315" y="3993066"/>
            <a:ext cx="1941870"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err="1"/>
              <a:t>Tchernavia</a:t>
            </a:r>
            <a:r>
              <a:rPr lang="en-US" dirty="0"/>
              <a:t> Rocker</a:t>
            </a:r>
          </a:p>
          <a:p>
            <a:pPr algn="ctr"/>
            <a:r>
              <a:rPr lang="en-US" sz="1000"/>
              <a:t>Chief People</a:t>
            </a:r>
            <a:endParaRPr lang="en-US" dirty="0"/>
          </a:p>
          <a:p>
            <a:pPr algn="ctr"/>
            <a:r>
              <a:rPr lang="en-US" sz="1000" dirty="0"/>
              <a:t>Administrative Officer</a:t>
            </a:r>
          </a:p>
        </p:txBody>
      </p:sp>
      <p:sp>
        <p:nvSpPr>
          <p:cNvPr id="18" name="Rectangle 17">
            <a:extLst>
              <a:ext uri="{FF2B5EF4-FFF2-40B4-BE49-F238E27FC236}">
                <a16:creationId xmlns:a16="http://schemas.microsoft.com/office/drawing/2014/main" id="{6CDA8DDD-6DAF-CE3F-EDA3-558FC3954973}"/>
              </a:ext>
            </a:extLst>
          </p:cNvPr>
          <p:cNvSpPr/>
          <p:nvPr/>
        </p:nvSpPr>
        <p:spPr>
          <a:xfrm>
            <a:off x="9972920" y="3993066"/>
            <a:ext cx="2064774" cy="71283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t>Mehri Shadman</a:t>
            </a:r>
          </a:p>
          <a:p>
            <a:pPr algn="ctr"/>
            <a:r>
              <a:rPr lang="en-US" sz="1000" dirty="0"/>
              <a:t>Chief Legal Officer</a:t>
            </a:r>
            <a:endParaRPr lang="en-US" dirty="0"/>
          </a:p>
          <a:p>
            <a:pPr algn="ctr"/>
            <a:r>
              <a:rPr lang="en-US" sz="1000" dirty="0"/>
              <a:t>Corporate Secretary</a:t>
            </a:r>
          </a:p>
        </p:txBody>
      </p:sp>
      <p:pic>
        <p:nvPicPr>
          <p:cNvPr id="6" name="Picture 5" descr="A black background with white text&#10;&#10;Description automatically generated">
            <a:extLst>
              <a:ext uri="{FF2B5EF4-FFF2-40B4-BE49-F238E27FC236}">
                <a16:creationId xmlns:a16="http://schemas.microsoft.com/office/drawing/2014/main" id="{205CEE47-68F8-D7A6-AE3E-261095DA0575}"/>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40BF8B0E-6565-5643-8785-2D7A7E5213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37470814"/>
      </p:ext>
    </p:extLst>
  </p:cSld>
  <p:clrMapOvr>
    <a:masterClrMapping/>
  </p:clrMapOvr>
  <mc:AlternateContent xmlns:mc="http://schemas.openxmlformats.org/markup-compatibility/2006">
    <mc:Choice xmlns:p14="http://schemas.microsoft.com/office/powerpoint/2010/main" Requires="p14">
      <p:transition spd="slow" p14:dur="2000" advTm="26517"/>
    </mc:Choice>
    <mc:Fallback>
      <p:transition spd="slow" advTm="2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9A2D-0692-DD4A-BDB2-7B244B6BF1EB}"/>
              </a:ext>
            </a:extLst>
          </p:cNvPr>
          <p:cNvSpPr>
            <a:spLocks noGrp="1"/>
          </p:cNvSpPr>
          <p:nvPr>
            <p:ph type="title"/>
          </p:nvPr>
        </p:nvSpPr>
        <p:spPr/>
        <p:txBody>
          <a:bodyPr/>
          <a:lstStyle/>
          <a:p>
            <a:r>
              <a:rPr lang="en-US" dirty="0"/>
              <a:t>Executive leadership team</a:t>
            </a:r>
          </a:p>
        </p:txBody>
      </p:sp>
      <p:pic>
        <p:nvPicPr>
          <p:cNvPr id="6" name="Content Placeholder 5">
            <a:extLst>
              <a:ext uri="{FF2B5EF4-FFF2-40B4-BE49-F238E27FC236}">
                <a16:creationId xmlns:a16="http://schemas.microsoft.com/office/drawing/2014/main" id="{BF3E3E4B-D55F-9741-BCCA-FCCA85182208}"/>
              </a:ext>
            </a:extLst>
          </p:cNvPr>
          <p:cNvPicPr>
            <a:picLocks noGrp="1" noChangeAspect="1"/>
          </p:cNvPicPr>
          <p:nvPr>
            <p:ph idx="1"/>
          </p:nvPr>
        </p:nvPicPr>
        <p:blipFill rotWithShape="1">
          <a:blip r:embed="rId5"/>
          <a:srcRect l="1021" r="2546" b="10528"/>
          <a:stretch/>
        </p:blipFill>
        <p:spPr>
          <a:xfrm>
            <a:off x="266342" y="2438684"/>
            <a:ext cx="11700650" cy="1813464"/>
          </a:xfrm>
        </p:spPr>
      </p:pic>
      <p:pic>
        <p:nvPicPr>
          <p:cNvPr id="8" name="Picture 7">
            <a:extLst>
              <a:ext uri="{FF2B5EF4-FFF2-40B4-BE49-F238E27FC236}">
                <a16:creationId xmlns:a16="http://schemas.microsoft.com/office/drawing/2014/main" id="{950CE8E0-BA74-7345-BA83-5A4631649AAA}"/>
              </a:ext>
            </a:extLst>
          </p:cNvPr>
          <p:cNvPicPr>
            <a:picLocks noChangeAspect="1"/>
          </p:cNvPicPr>
          <p:nvPr/>
        </p:nvPicPr>
        <p:blipFill>
          <a:blip r:embed="rId6"/>
          <a:stretch>
            <a:fillRect/>
          </a:stretch>
        </p:blipFill>
        <p:spPr>
          <a:xfrm>
            <a:off x="5043394" y="4640674"/>
            <a:ext cx="4229100" cy="1828800"/>
          </a:xfrm>
          <a:prstGeom prst="rect">
            <a:avLst/>
          </a:prstGeom>
        </p:spPr>
      </p:pic>
      <p:pic>
        <p:nvPicPr>
          <p:cNvPr id="10" name="Picture 9">
            <a:extLst>
              <a:ext uri="{FF2B5EF4-FFF2-40B4-BE49-F238E27FC236}">
                <a16:creationId xmlns:a16="http://schemas.microsoft.com/office/drawing/2014/main" id="{0C8E9CB0-DD5F-444D-8F80-AFCC10CD8C2B}"/>
              </a:ext>
            </a:extLst>
          </p:cNvPr>
          <p:cNvPicPr>
            <a:picLocks noChangeAspect="1"/>
          </p:cNvPicPr>
          <p:nvPr/>
        </p:nvPicPr>
        <p:blipFill>
          <a:blip r:embed="rId7"/>
          <a:stretch>
            <a:fillRect/>
          </a:stretch>
        </p:blipFill>
        <p:spPr>
          <a:xfrm>
            <a:off x="0" y="4640674"/>
            <a:ext cx="5118100" cy="1701800"/>
          </a:xfrm>
          <a:prstGeom prst="rect">
            <a:avLst/>
          </a:prstGeom>
        </p:spPr>
      </p:pic>
      <p:pic>
        <p:nvPicPr>
          <p:cNvPr id="5" name="Picture 4">
            <a:extLst>
              <a:ext uri="{FF2B5EF4-FFF2-40B4-BE49-F238E27FC236}">
                <a16:creationId xmlns:a16="http://schemas.microsoft.com/office/drawing/2014/main" id="{B1F9BC5F-8BF2-81D7-8022-EBE24B7A2B02}"/>
              </a:ext>
            </a:extLst>
          </p:cNvPr>
          <p:cNvPicPr>
            <a:picLocks noChangeAspect="1"/>
          </p:cNvPicPr>
          <p:nvPr/>
        </p:nvPicPr>
        <p:blipFill>
          <a:blip r:embed="rId8"/>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0FA74956-B40A-FA43-B80C-917CB3B0A1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9695968"/>
      </p:ext>
    </p:extLst>
  </p:cSld>
  <p:clrMapOvr>
    <a:masterClrMapping/>
  </p:clrMapOvr>
  <mc:AlternateContent xmlns:mc="http://schemas.openxmlformats.org/markup-compatibility/2006">
    <mc:Choice xmlns:p14="http://schemas.microsoft.com/office/powerpoint/2010/main" Requires="p14">
      <p:transition spd="slow" p14:dur="2000" advTm="31346"/>
    </mc:Choice>
    <mc:Fallback>
      <p:transition spd="slow" advTm="3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650A-540A-7045-9267-D4E115B60AB6}"/>
              </a:ext>
            </a:extLst>
          </p:cNvPr>
          <p:cNvSpPr>
            <a:spLocks noGrp="1"/>
          </p:cNvSpPr>
          <p:nvPr>
            <p:ph type="title"/>
          </p:nvPr>
        </p:nvSpPr>
        <p:spPr/>
        <p:txBody>
          <a:bodyPr/>
          <a:lstStyle/>
          <a:p>
            <a:r>
              <a:rPr lang="en-US" dirty="0"/>
              <a:t>Position in Marketplace</a:t>
            </a:r>
          </a:p>
        </p:txBody>
      </p:sp>
      <p:sp>
        <p:nvSpPr>
          <p:cNvPr id="3" name="Content Placeholder 2">
            <a:extLst>
              <a:ext uri="{FF2B5EF4-FFF2-40B4-BE49-F238E27FC236}">
                <a16:creationId xmlns:a16="http://schemas.microsoft.com/office/drawing/2014/main" id="{4146A384-2435-DF43-8D6F-1F025D3E51BD}"/>
              </a:ext>
            </a:extLst>
          </p:cNvPr>
          <p:cNvSpPr>
            <a:spLocks noGrp="1"/>
          </p:cNvSpPr>
          <p:nvPr>
            <p:ph idx="1"/>
          </p:nvPr>
        </p:nvSpPr>
        <p:spPr/>
        <p:txBody>
          <a:bodyPr vert="horz" lIns="91440" tIns="45720" rIns="91440" bIns="45720" rtlCol="0" anchor="t">
            <a:normAutofit/>
          </a:bodyPr>
          <a:lstStyle/>
          <a:p>
            <a:r>
              <a:rPr lang="en-US" sz="2400" dirty="0"/>
              <a:t>Professional Sports </a:t>
            </a:r>
          </a:p>
          <a:p>
            <a:pPr lvl="0"/>
            <a:r>
              <a:rPr lang="en-US" sz="2400" dirty="0"/>
              <a:t>Steph Curry Partnership</a:t>
            </a:r>
          </a:p>
          <a:p>
            <a:r>
              <a:rPr lang="en-US" sz="2400" dirty="0"/>
              <a:t>NCAA &amp; XFL Sponsorship</a:t>
            </a:r>
          </a:p>
          <a:p>
            <a:pPr lvl="0"/>
            <a:r>
              <a:rPr lang="en-US" sz="2400" dirty="0"/>
              <a:t>Key Competitors: Nike, Adidas, New Balance</a:t>
            </a:r>
          </a:p>
          <a:p>
            <a:endParaRPr lang="en-US" dirty="0"/>
          </a:p>
        </p:txBody>
      </p:sp>
      <p:pic>
        <p:nvPicPr>
          <p:cNvPr id="6" name="Picture 5" descr="A black background with a logo&#10;&#10;Description automatically generated">
            <a:extLst>
              <a:ext uri="{FF2B5EF4-FFF2-40B4-BE49-F238E27FC236}">
                <a16:creationId xmlns:a16="http://schemas.microsoft.com/office/drawing/2014/main" id="{84ADB946-6434-B08C-A4D7-ED73048369E1}"/>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4" name="Audio 3">
            <a:hlinkClick r:id="" action="ppaction://media"/>
            <a:extLst>
              <a:ext uri="{FF2B5EF4-FFF2-40B4-BE49-F238E27FC236}">
                <a16:creationId xmlns:a16="http://schemas.microsoft.com/office/drawing/2014/main" id="{AB169B45-34B9-3844-AA89-F000D6AFA9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61813474"/>
      </p:ext>
    </p:extLst>
  </p:cSld>
  <p:clrMapOvr>
    <a:masterClrMapping/>
  </p:clrMapOvr>
  <mc:AlternateContent xmlns:mc="http://schemas.openxmlformats.org/markup-compatibility/2006">
    <mc:Choice xmlns:p14="http://schemas.microsoft.com/office/powerpoint/2010/main" Requires="p14">
      <p:transition spd="slow" p14:dur="2000" advTm="116220"/>
    </mc:Choice>
    <mc:Fallback>
      <p:transition spd="slow" advTm="11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952D-073F-8747-B657-66D48DFABF72}"/>
              </a:ext>
            </a:extLst>
          </p:cNvPr>
          <p:cNvSpPr>
            <a:spLocks noGrp="1"/>
          </p:cNvSpPr>
          <p:nvPr>
            <p:ph type="title"/>
          </p:nvPr>
        </p:nvSpPr>
        <p:spPr/>
        <p:txBody>
          <a:bodyPr/>
          <a:lstStyle/>
          <a:p>
            <a:r>
              <a:rPr lang="en-US" dirty="0"/>
              <a:t>SWOT Analysis</a:t>
            </a:r>
          </a:p>
        </p:txBody>
      </p:sp>
      <p:graphicFrame>
        <p:nvGraphicFramePr>
          <p:cNvPr id="5" name="Content Placeholder 4">
            <a:extLst>
              <a:ext uri="{FF2B5EF4-FFF2-40B4-BE49-F238E27FC236}">
                <a16:creationId xmlns:a16="http://schemas.microsoft.com/office/drawing/2014/main" id="{A122916B-DE93-B042-BF1B-8A5441A6D65D}"/>
              </a:ext>
            </a:extLst>
          </p:cNvPr>
          <p:cNvGraphicFramePr>
            <a:graphicFrameLocks noGrp="1"/>
          </p:cNvGraphicFramePr>
          <p:nvPr>
            <p:ph idx="1"/>
            <p:extLst>
              <p:ext uri="{D42A27DB-BD31-4B8C-83A1-F6EECF244321}">
                <p14:modId xmlns:p14="http://schemas.microsoft.com/office/powerpoint/2010/main" val="3995209697"/>
              </p:ext>
            </p:extLst>
          </p:nvPr>
        </p:nvGraphicFramePr>
        <p:xfrm>
          <a:off x="2031999" y="2761225"/>
          <a:ext cx="7913174" cy="3388360"/>
        </p:xfrm>
        <a:graphic>
          <a:graphicData uri="http://schemas.openxmlformats.org/drawingml/2006/table">
            <a:tbl>
              <a:tblPr firstRow="1" bandRow="1">
                <a:tableStyleId>{5C22544A-7EE6-4342-B048-85BDC9FD1C3A}</a:tableStyleId>
              </a:tblPr>
              <a:tblGrid>
                <a:gridCol w="4055601">
                  <a:extLst>
                    <a:ext uri="{9D8B030D-6E8A-4147-A177-3AD203B41FA5}">
                      <a16:colId xmlns:a16="http://schemas.microsoft.com/office/drawing/2014/main" val="2782922199"/>
                    </a:ext>
                  </a:extLst>
                </a:gridCol>
                <a:gridCol w="3857573">
                  <a:extLst>
                    <a:ext uri="{9D8B030D-6E8A-4147-A177-3AD203B41FA5}">
                      <a16:colId xmlns:a16="http://schemas.microsoft.com/office/drawing/2014/main" val="379759694"/>
                    </a:ext>
                  </a:extLst>
                </a:gridCol>
              </a:tblGrid>
              <a:tr h="247015">
                <a:tc>
                  <a:txBody>
                    <a:bodyPr/>
                    <a:lstStyle/>
                    <a:p>
                      <a:r>
                        <a:rPr lang="en-US" dirty="0"/>
                        <a:t>Strength</a:t>
                      </a:r>
                    </a:p>
                  </a:txBody>
                  <a:tcPr>
                    <a:solidFill>
                      <a:schemeClr val="accent2">
                        <a:lumMod val="75000"/>
                      </a:schemeClr>
                    </a:solidFill>
                  </a:tcPr>
                </a:tc>
                <a:tc>
                  <a:txBody>
                    <a:bodyPr/>
                    <a:lstStyle/>
                    <a:p>
                      <a:r>
                        <a:rPr lang="en-US" dirty="0"/>
                        <a:t>Weakness</a:t>
                      </a:r>
                    </a:p>
                  </a:txBody>
                  <a:tcPr>
                    <a:solidFill>
                      <a:schemeClr val="accent2">
                        <a:lumMod val="75000"/>
                      </a:schemeClr>
                    </a:solidFill>
                  </a:tcPr>
                </a:tc>
                <a:extLst>
                  <a:ext uri="{0D108BD9-81ED-4DB2-BD59-A6C34878D82A}">
                    <a16:rowId xmlns:a16="http://schemas.microsoft.com/office/drawing/2014/main" val="2190529954"/>
                  </a:ext>
                </a:extLst>
              </a:tr>
              <a:tr h="370840">
                <a:tc>
                  <a:txBody>
                    <a:bodyPr/>
                    <a:lstStyle/>
                    <a:p>
                      <a:pPr marL="285750" indent="-285750">
                        <a:buFont typeface="Arial"/>
                        <a:buChar char="•"/>
                      </a:pPr>
                      <a:r>
                        <a:rPr lang="en-US" dirty="0"/>
                        <a:t>High quality of apparel products</a:t>
                      </a:r>
                    </a:p>
                    <a:p>
                      <a:pPr marL="285750" lvl="0" indent="-285750">
                        <a:buFont typeface="Arial"/>
                        <a:buChar char="•"/>
                      </a:pPr>
                      <a:r>
                        <a:rPr lang="en-US" dirty="0"/>
                        <a:t>Innovative and involved in technology</a:t>
                      </a:r>
                    </a:p>
                    <a:p>
                      <a:pPr marL="285750" lvl="0" indent="-285750">
                        <a:buFont typeface="Arial"/>
                        <a:buChar char="•"/>
                      </a:pPr>
                      <a:r>
                        <a:rPr lang="en-US" dirty="0"/>
                        <a:t>Celebrity athlete partnership and trust</a:t>
                      </a:r>
                    </a:p>
                    <a:p>
                      <a:pPr marL="285750" lvl="0" indent="-285750">
                        <a:buFont typeface="Arial"/>
                        <a:buChar char="•"/>
                      </a:pPr>
                      <a:r>
                        <a:rPr lang="en-US" dirty="0"/>
                        <a:t>Four geographical segments</a:t>
                      </a:r>
                    </a:p>
                  </a:txBody>
                  <a:tcPr>
                    <a:solidFill>
                      <a:schemeClr val="bg1">
                        <a:lumMod val="95000"/>
                      </a:schemeClr>
                    </a:solidFill>
                  </a:tcPr>
                </a:tc>
                <a:tc>
                  <a:txBody>
                    <a:bodyPr/>
                    <a:lstStyle/>
                    <a:p>
                      <a:pPr marL="285750" indent="-285750">
                        <a:buFont typeface="Arial"/>
                        <a:buChar char="•"/>
                      </a:pPr>
                      <a:r>
                        <a:rPr lang="en-US" dirty="0"/>
                        <a:t>Social Media Presence</a:t>
                      </a:r>
                    </a:p>
                    <a:p>
                      <a:pPr marL="285750" lvl="0" indent="-285750">
                        <a:buFont typeface="Arial"/>
                        <a:buChar char="•"/>
                      </a:pPr>
                      <a:r>
                        <a:rPr lang="en-US" dirty="0"/>
                        <a:t>International presence </a:t>
                      </a:r>
                    </a:p>
                    <a:p>
                      <a:pPr marL="285750" lvl="0" indent="-285750">
                        <a:buFont typeface="Arial"/>
                        <a:buChar char="•"/>
                      </a:pPr>
                      <a:r>
                        <a:rPr lang="en-US" dirty="0"/>
                        <a:t>Heavily dependent on performance apparel</a:t>
                      </a:r>
                    </a:p>
                    <a:p>
                      <a:pPr marL="285750" lvl="0" indent="-285750">
                        <a:buFont typeface="Arial"/>
                        <a:buChar char="•"/>
                      </a:pPr>
                      <a:r>
                        <a:rPr lang="en-US" dirty="0"/>
                        <a:t>High days in inventory </a:t>
                      </a:r>
                    </a:p>
                    <a:p>
                      <a:pPr marL="285750" lvl="0" indent="-285750">
                        <a:buFont typeface="Arial"/>
                        <a:buChar char="•"/>
                      </a:pPr>
                      <a:r>
                        <a:rPr lang="en-US" dirty="0"/>
                        <a:t>Poor Marketing </a:t>
                      </a:r>
                    </a:p>
                  </a:txBody>
                  <a:tcPr>
                    <a:solidFill>
                      <a:schemeClr val="bg1">
                        <a:lumMod val="95000"/>
                      </a:schemeClr>
                    </a:solidFill>
                  </a:tcPr>
                </a:tc>
                <a:extLst>
                  <a:ext uri="{0D108BD9-81ED-4DB2-BD59-A6C34878D82A}">
                    <a16:rowId xmlns:a16="http://schemas.microsoft.com/office/drawing/2014/main" val="3041144862"/>
                  </a:ext>
                </a:extLst>
              </a:tr>
              <a:tr h="370840">
                <a:tc>
                  <a:txBody>
                    <a:bodyPr/>
                    <a:lstStyle/>
                    <a:p>
                      <a:r>
                        <a:rPr lang="en-US" dirty="0"/>
                        <a:t>Opportunities</a:t>
                      </a:r>
                    </a:p>
                  </a:txBody>
                  <a:tcPr>
                    <a:solidFill>
                      <a:schemeClr val="accent2">
                        <a:lumMod val="75000"/>
                      </a:schemeClr>
                    </a:solidFill>
                  </a:tcPr>
                </a:tc>
                <a:tc>
                  <a:txBody>
                    <a:bodyPr/>
                    <a:lstStyle/>
                    <a:p>
                      <a:r>
                        <a:rPr lang="en-US" dirty="0"/>
                        <a:t>Threats</a:t>
                      </a:r>
                    </a:p>
                  </a:txBody>
                  <a:tcPr>
                    <a:solidFill>
                      <a:schemeClr val="accent2">
                        <a:lumMod val="75000"/>
                      </a:schemeClr>
                    </a:solidFill>
                  </a:tcPr>
                </a:tc>
                <a:extLst>
                  <a:ext uri="{0D108BD9-81ED-4DB2-BD59-A6C34878D82A}">
                    <a16:rowId xmlns:a16="http://schemas.microsoft.com/office/drawing/2014/main" val="2492191419"/>
                  </a:ext>
                </a:extLst>
              </a:tr>
              <a:tr h="370840">
                <a:tc>
                  <a:txBody>
                    <a:bodyPr/>
                    <a:lstStyle/>
                    <a:p>
                      <a:pPr marL="285750" indent="-285750">
                        <a:buFont typeface="Arial"/>
                        <a:buChar char="•"/>
                      </a:pPr>
                      <a:r>
                        <a:rPr lang="en-US" dirty="0"/>
                        <a:t>International performance apparel </a:t>
                      </a:r>
                    </a:p>
                    <a:p>
                      <a:pPr marL="285750" lvl="0" indent="-285750">
                        <a:buFont typeface="Arial"/>
                        <a:buChar char="•"/>
                      </a:pPr>
                      <a:r>
                        <a:rPr lang="en-US" dirty="0"/>
                        <a:t>Ecommerce</a:t>
                      </a:r>
                    </a:p>
                    <a:p>
                      <a:pPr marL="285750" lvl="0" indent="-285750">
                        <a:buFont typeface="Arial"/>
                        <a:buChar char="•"/>
                      </a:pPr>
                      <a:r>
                        <a:rPr lang="en-US" dirty="0"/>
                        <a:t>Footwear products</a:t>
                      </a:r>
                    </a:p>
                  </a:txBody>
                  <a:tcPr>
                    <a:solidFill>
                      <a:schemeClr val="bg1">
                        <a:lumMod val="95000"/>
                      </a:schemeClr>
                    </a:solidFill>
                  </a:tcPr>
                </a:tc>
                <a:tc>
                  <a:txBody>
                    <a:bodyPr/>
                    <a:lstStyle/>
                    <a:p>
                      <a:pPr marL="285750" indent="-285750">
                        <a:buFont typeface="Arial"/>
                        <a:buChar char="•"/>
                      </a:pPr>
                      <a:r>
                        <a:rPr lang="en-US" dirty="0"/>
                        <a:t>Nike and Adidas R&amp;D</a:t>
                      </a:r>
                    </a:p>
                    <a:p>
                      <a:pPr marL="285750" lvl="0" indent="-285750">
                        <a:buFont typeface="Arial"/>
                        <a:buChar char="•"/>
                      </a:pPr>
                      <a:r>
                        <a:rPr lang="en-US" dirty="0"/>
                        <a:t>Brand awareness</a:t>
                      </a:r>
                    </a:p>
                    <a:p>
                      <a:pPr marL="285750" lvl="0" indent="-285750">
                        <a:buFont typeface="Arial"/>
                        <a:buChar char="•"/>
                      </a:pPr>
                      <a:r>
                        <a:rPr lang="en-US" dirty="0"/>
                        <a:t>Operating cost</a:t>
                      </a:r>
                    </a:p>
                  </a:txBody>
                  <a:tcPr>
                    <a:solidFill>
                      <a:schemeClr val="bg1">
                        <a:lumMod val="95000"/>
                      </a:schemeClr>
                    </a:solidFill>
                  </a:tcPr>
                </a:tc>
                <a:extLst>
                  <a:ext uri="{0D108BD9-81ED-4DB2-BD59-A6C34878D82A}">
                    <a16:rowId xmlns:a16="http://schemas.microsoft.com/office/drawing/2014/main" val="2846206349"/>
                  </a:ext>
                </a:extLst>
              </a:tr>
            </a:tbl>
          </a:graphicData>
        </a:graphic>
      </p:graphicFrame>
      <p:pic>
        <p:nvPicPr>
          <p:cNvPr id="7" name="Picture 6">
            <a:extLst>
              <a:ext uri="{FF2B5EF4-FFF2-40B4-BE49-F238E27FC236}">
                <a16:creationId xmlns:a16="http://schemas.microsoft.com/office/drawing/2014/main" id="{D6771D10-DDDA-2810-630E-2377C99224E1}"/>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0935674F-4C3F-A246-BA62-4F22AA4436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884061"/>
      </p:ext>
    </p:extLst>
  </p:cSld>
  <p:clrMapOvr>
    <a:masterClrMapping/>
  </p:clrMapOvr>
  <mc:AlternateContent xmlns:mc="http://schemas.openxmlformats.org/markup-compatibility/2006">
    <mc:Choice xmlns:p14="http://schemas.microsoft.com/office/powerpoint/2010/main" Requires="p14">
      <p:transition spd="slow" p14:dur="2000" advTm="292007"/>
    </mc:Choice>
    <mc:Fallback>
      <p:transition spd="slow" advTm="29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4CB7-EBCC-2444-B0CF-73878BC5409A}"/>
              </a:ext>
            </a:extLst>
          </p:cNvPr>
          <p:cNvSpPr>
            <a:spLocks noGrp="1"/>
          </p:cNvSpPr>
          <p:nvPr>
            <p:ph type="title"/>
          </p:nvPr>
        </p:nvSpPr>
        <p:spPr/>
        <p:txBody>
          <a:bodyPr/>
          <a:lstStyle/>
          <a:p>
            <a:r>
              <a:rPr lang="en-US" dirty="0"/>
              <a:t>Key Risks &amp; Trend</a:t>
            </a:r>
          </a:p>
        </p:txBody>
      </p:sp>
      <p:pic>
        <p:nvPicPr>
          <p:cNvPr id="7" name="Picture 6" descr="A black background with a logo&#10;&#10;Description automatically generated">
            <a:extLst>
              <a:ext uri="{FF2B5EF4-FFF2-40B4-BE49-F238E27FC236}">
                <a16:creationId xmlns:a16="http://schemas.microsoft.com/office/drawing/2014/main" id="{04D4FA46-C4DD-58D2-C1EF-A0FA9AAE521A}"/>
              </a:ext>
            </a:extLst>
          </p:cNvPr>
          <p:cNvPicPr>
            <a:picLocks noChangeAspect="1"/>
          </p:cNvPicPr>
          <p:nvPr/>
        </p:nvPicPr>
        <p:blipFill>
          <a:blip r:embed="rId5"/>
          <a:stretch>
            <a:fillRect/>
          </a:stretch>
        </p:blipFill>
        <p:spPr>
          <a:xfrm>
            <a:off x="9959787" y="5294109"/>
            <a:ext cx="2007205" cy="1563891"/>
          </a:xfrm>
          <a:prstGeom prst="rect">
            <a:avLst/>
          </a:prstGeom>
        </p:spPr>
      </p:pic>
      <p:graphicFrame>
        <p:nvGraphicFramePr>
          <p:cNvPr id="8" name="Content Placeholder 7">
            <a:extLst>
              <a:ext uri="{FF2B5EF4-FFF2-40B4-BE49-F238E27FC236}">
                <a16:creationId xmlns:a16="http://schemas.microsoft.com/office/drawing/2014/main" id="{BD5449EA-23DA-AEE8-0DF8-69AFD026ABBB}"/>
              </a:ext>
            </a:extLst>
          </p:cNvPr>
          <p:cNvGraphicFramePr>
            <a:graphicFrameLocks noGrp="1"/>
          </p:cNvGraphicFramePr>
          <p:nvPr>
            <p:ph idx="1"/>
            <p:extLst>
              <p:ext uri="{D42A27DB-BD31-4B8C-83A1-F6EECF244321}">
                <p14:modId xmlns:p14="http://schemas.microsoft.com/office/powerpoint/2010/main" val="2672960179"/>
              </p:ext>
            </p:extLst>
          </p:nvPr>
        </p:nvGraphicFramePr>
        <p:xfrm>
          <a:off x="1905000" y="2626178"/>
          <a:ext cx="8384276" cy="2654709"/>
        </p:xfrm>
        <a:graphic>
          <a:graphicData uri="http://schemas.openxmlformats.org/drawingml/2006/table">
            <a:tbl>
              <a:tblPr firstRow="1" bandRow="1">
                <a:tableStyleId>{5C22544A-7EE6-4342-B048-85BDC9FD1C3A}</a:tableStyleId>
              </a:tblPr>
              <a:tblGrid>
                <a:gridCol w="4192138">
                  <a:extLst>
                    <a:ext uri="{9D8B030D-6E8A-4147-A177-3AD203B41FA5}">
                      <a16:colId xmlns:a16="http://schemas.microsoft.com/office/drawing/2014/main" val="3244984272"/>
                    </a:ext>
                  </a:extLst>
                </a:gridCol>
                <a:gridCol w="4192138">
                  <a:extLst>
                    <a:ext uri="{9D8B030D-6E8A-4147-A177-3AD203B41FA5}">
                      <a16:colId xmlns:a16="http://schemas.microsoft.com/office/drawing/2014/main" val="1146125213"/>
                    </a:ext>
                  </a:extLst>
                </a:gridCol>
              </a:tblGrid>
              <a:tr h="368709">
                <a:tc>
                  <a:txBody>
                    <a:bodyPr/>
                    <a:lstStyle/>
                    <a:p>
                      <a:r>
                        <a:rPr lang="en-US" dirty="0"/>
                        <a:t>Risks</a:t>
                      </a:r>
                    </a:p>
                  </a:txBody>
                  <a:tcPr>
                    <a:solidFill>
                      <a:schemeClr val="accent2">
                        <a:lumMod val="75000"/>
                      </a:schemeClr>
                    </a:solidFill>
                  </a:tcPr>
                </a:tc>
                <a:tc>
                  <a:txBody>
                    <a:bodyPr/>
                    <a:lstStyle/>
                    <a:p>
                      <a:r>
                        <a:rPr lang="en-US" dirty="0"/>
                        <a:t>Trends</a:t>
                      </a:r>
                    </a:p>
                  </a:txBody>
                  <a:tcPr>
                    <a:solidFill>
                      <a:schemeClr val="accent2">
                        <a:lumMod val="75000"/>
                      </a:schemeClr>
                    </a:solidFill>
                  </a:tcPr>
                </a:tc>
                <a:extLst>
                  <a:ext uri="{0D108BD9-81ED-4DB2-BD59-A6C34878D82A}">
                    <a16:rowId xmlns:a16="http://schemas.microsoft.com/office/drawing/2014/main" val="1979662551"/>
                  </a:ext>
                </a:extLst>
              </a:tr>
              <a:tr h="442451">
                <a:tc>
                  <a:txBody>
                    <a:bodyPr/>
                    <a:lstStyle/>
                    <a:p>
                      <a:pPr marL="342900" indent="-342900">
                        <a:buFont typeface="Arial"/>
                        <a:buChar char="•"/>
                      </a:pPr>
                      <a:r>
                        <a:rPr lang="en-US" sz="2400" dirty="0"/>
                        <a:t>Diluted brand awareness</a:t>
                      </a:r>
                    </a:p>
                    <a:p>
                      <a:pPr marL="342900" lvl="0" indent="-342900">
                        <a:buFont typeface="Arial"/>
                        <a:buChar char="•"/>
                      </a:pPr>
                      <a:r>
                        <a:rPr lang="en-US" sz="2400" b="0" i="0" u="none" strike="noStrike" noProof="0" dirty="0">
                          <a:solidFill>
                            <a:srgbClr val="000000"/>
                          </a:solidFill>
                          <a:latin typeface="Gill Sans MT"/>
                        </a:rPr>
                        <a:t>Increased cost of labor and materials</a:t>
                      </a:r>
                      <a:endParaRPr lang="en-US" sz="2400" dirty="0"/>
                    </a:p>
                    <a:p>
                      <a:pPr marL="342900" lvl="0" indent="-342900">
                        <a:buFont typeface="Arial"/>
                        <a:buChar char="•"/>
                      </a:pPr>
                      <a:r>
                        <a:rPr lang="en-US" sz="2400" dirty="0"/>
                        <a:t>The rise of obesity in the US </a:t>
                      </a:r>
                    </a:p>
                    <a:p>
                      <a:pPr marL="342900" lvl="0" indent="-342900">
                        <a:buFont typeface="Arial"/>
                        <a:buChar char="•"/>
                      </a:pPr>
                      <a:r>
                        <a:rPr lang="en-US" sz="2400" dirty="0"/>
                        <a:t>Recession</a:t>
                      </a:r>
                    </a:p>
                    <a:p>
                      <a:pPr marL="342900" lvl="0" indent="-342900">
                        <a:buFont typeface="Arial"/>
                        <a:buChar char="•"/>
                      </a:pPr>
                      <a:r>
                        <a:rPr lang="en-US" sz="2400" dirty="0"/>
                        <a:t>Fall of brick and mortars</a:t>
                      </a:r>
                    </a:p>
                  </a:txBody>
                  <a:tcPr>
                    <a:solidFill>
                      <a:schemeClr val="bg1">
                        <a:lumMod val="95000"/>
                      </a:schemeClr>
                    </a:solidFill>
                  </a:tcPr>
                </a:tc>
                <a:tc>
                  <a:txBody>
                    <a:bodyPr/>
                    <a:lstStyle/>
                    <a:p>
                      <a:pPr marL="342900" lvl="0" indent="-342900">
                        <a:buFont typeface="Arial"/>
                        <a:buChar char="•"/>
                      </a:pPr>
                      <a:r>
                        <a:rPr lang="en-US" sz="2400" b="0" i="0" u="none" strike="noStrike" noProof="0" dirty="0">
                          <a:solidFill>
                            <a:srgbClr val="000000"/>
                          </a:solidFill>
                          <a:latin typeface="Gill Sans MT"/>
                        </a:rPr>
                        <a:t>Ecommerce</a:t>
                      </a:r>
                      <a:endParaRPr lang="en-US" sz="2400" dirty="0"/>
                    </a:p>
                    <a:p>
                      <a:pPr marL="342900" lvl="0" indent="-342900">
                        <a:buFont typeface="Arial"/>
                        <a:buChar char="•"/>
                      </a:pPr>
                      <a:r>
                        <a:rPr lang="en-US" sz="2400" dirty="0"/>
                        <a:t>Growth of performance apparel</a:t>
                      </a:r>
                    </a:p>
                    <a:p>
                      <a:pPr marL="342900" lvl="0" indent="-342900">
                        <a:buFont typeface="Arial"/>
                        <a:buChar char="•"/>
                      </a:pPr>
                      <a:r>
                        <a:rPr lang="en-US" sz="2400" dirty="0"/>
                        <a:t>Remote working </a:t>
                      </a:r>
                    </a:p>
                    <a:p>
                      <a:pPr marL="342900" lvl="0" indent="-342900">
                        <a:buFont typeface="Arial"/>
                        <a:buChar char="•"/>
                      </a:pPr>
                      <a:r>
                        <a:rPr lang="en-US" sz="2400" b="0" i="0" u="none" strike="noStrike" noProof="0" dirty="0">
                          <a:solidFill>
                            <a:srgbClr val="000000"/>
                          </a:solidFill>
                          <a:latin typeface="Gill Sans MT"/>
                        </a:rPr>
                        <a:t>Quality over cost</a:t>
                      </a:r>
                    </a:p>
                    <a:p>
                      <a:pPr marL="342900" lvl="0" indent="-342900">
                        <a:buFont typeface="Arial"/>
                        <a:buChar char="•"/>
                      </a:pPr>
                      <a:r>
                        <a:rPr lang="en-US" sz="2400" dirty="0"/>
                        <a:t>Football season</a:t>
                      </a:r>
                      <a:r>
                        <a:rPr lang="en-US" dirty="0"/>
                        <a:t> </a:t>
                      </a:r>
                    </a:p>
                  </a:txBody>
                  <a:tcPr>
                    <a:solidFill>
                      <a:schemeClr val="bg1">
                        <a:lumMod val="95000"/>
                      </a:schemeClr>
                    </a:solidFill>
                  </a:tcPr>
                </a:tc>
                <a:extLst>
                  <a:ext uri="{0D108BD9-81ED-4DB2-BD59-A6C34878D82A}">
                    <a16:rowId xmlns:a16="http://schemas.microsoft.com/office/drawing/2014/main" val="1652822958"/>
                  </a:ext>
                </a:extLst>
              </a:tr>
            </a:tbl>
          </a:graphicData>
        </a:graphic>
      </p:graphicFrame>
      <p:pic>
        <p:nvPicPr>
          <p:cNvPr id="3" name="Audio 2">
            <a:hlinkClick r:id="" action="ppaction://media"/>
            <a:extLst>
              <a:ext uri="{FF2B5EF4-FFF2-40B4-BE49-F238E27FC236}">
                <a16:creationId xmlns:a16="http://schemas.microsoft.com/office/drawing/2014/main" id="{56F77D7A-01BB-8047-9D27-F23457A30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2294558"/>
      </p:ext>
    </p:extLst>
  </p:cSld>
  <p:clrMapOvr>
    <a:masterClrMapping/>
  </p:clrMapOvr>
  <mc:AlternateContent xmlns:mc="http://schemas.openxmlformats.org/markup-compatibility/2006">
    <mc:Choice xmlns:p14="http://schemas.microsoft.com/office/powerpoint/2010/main" Requires="p14">
      <p:transition spd="slow" p14:dur="2000" advTm="227386"/>
    </mc:Choice>
    <mc:Fallback>
      <p:transition spd="slow" advTm="22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50C9-72E1-DA48-9EF9-5A9D83AE3B09}"/>
              </a:ext>
            </a:extLst>
          </p:cNvPr>
          <p:cNvSpPr>
            <a:spLocks noGrp="1"/>
          </p:cNvSpPr>
          <p:nvPr>
            <p:ph type="title"/>
          </p:nvPr>
        </p:nvSpPr>
        <p:spPr/>
        <p:txBody>
          <a:bodyPr/>
          <a:lstStyle/>
          <a:p>
            <a:r>
              <a:rPr lang="en-US" dirty="0"/>
              <a:t>Financial Analysis</a:t>
            </a:r>
          </a:p>
        </p:txBody>
      </p:sp>
      <p:graphicFrame>
        <p:nvGraphicFramePr>
          <p:cNvPr id="6" name="Table 5">
            <a:extLst>
              <a:ext uri="{FF2B5EF4-FFF2-40B4-BE49-F238E27FC236}">
                <a16:creationId xmlns:a16="http://schemas.microsoft.com/office/drawing/2014/main" id="{0B7E3331-380E-8522-765F-CADCBBFDB38A}"/>
              </a:ext>
            </a:extLst>
          </p:cNvPr>
          <p:cNvGraphicFramePr>
            <a:graphicFrameLocks noGrp="1"/>
          </p:cNvGraphicFramePr>
          <p:nvPr>
            <p:extLst>
              <p:ext uri="{D42A27DB-BD31-4B8C-83A1-F6EECF244321}">
                <p14:modId xmlns:p14="http://schemas.microsoft.com/office/powerpoint/2010/main" val="1780721130"/>
              </p:ext>
            </p:extLst>
          </p:nvPr>
        </p:nvGraphicFramePr>
        <p:xfrm>
          <a:off x="1428750" y="2354035"/>
          <a:ext cx="9342219" cy="2941089"/>
        </p:xfrm>
        <a:graphic>
          <a:graphicData uri="http://schemas.openxmlformats.org/drawingml/2006/table">
            <a:tbl>
              <a:tblPr firstRow="1" bandRow="1">
                <a:tableStyleId>{5C22544A-7EE6-4342-B048-85BDC9FD1C3A}</a:tableStyleId>
              </a:tblPr>
              <a:tblGrid>
                <a:gridCol w="2764536">
                  <a:extLst>
                    <a:ext uri="{9D8B030D-6E8A-4147-A177-3AD203B41FA5}">
                      <a16:colId xmlns:a16="http://schemas.microsoft.com/office/drawing/2014/main" val="1565631597"/>
                    </a:ext>
                  </a:extLst>
                </a:gridCol>
                <a:gridCol w="1296471">
                  <a:extLst>
                    <a:ext uri="{9D8B030D-6E8A-4147-A177-3AD203B41FA5}">
                      <a16:colId xmlns:a16="http://schemas.microsoft.com/office/drawing/2014/main" val="1268573072"/>
                    </a:ext>
                  </a:extLst>
                </a:gridCol>
                <a:gridCol w="1296471">
                  <a:extLst>
                    <a:ext uri="{9D8B030D-6E8A-4147-A177-3AD203B41FA5}">
                      <a16:colId xmlns:a16="http://schemas.microsoft.com/office/drawing/2014/main" val="1977394342"/>
                    </a:ext>
                  </a:extLst>
                </a:gridCol>
                <a:gridCol w="1296471">
                  <a:extLst>
                    <a:ext uri="{9D8B030D-6E8A-4147-A177-3AD203B41FA5}">
                      <a16:colId xmlns:a16="http://schemas.microsoft.com/office/drawing/2014/main" val="1492042815"/>
                    </a:ext>
                  </a:extLst>
                </a:gridCol>
                <a:gridCol w="1334602">
                  <a:extLst>
                    <a:ext uri="{9D8B030D-6E8A-4147-A177-3AD203B41FA5}">
                      <a16:colId xmlns:a16="http://schemas.microsoft.com/office/drawing/2014/main" val="119985445"/>
                    </a:ext>
                  </a:extLst>
                </a:gridCol>
                <a:gridCol w="1353668">
                  <a:extLst>
                    <a:ext uri="{9D8B030D-6E8A-4147-A177-3AD203B41FA5}">
                      <a16:colId xmlns:a16="http://schemas.microsoft.com/office/drawing/2014/main" val="3413275649"/>
                    </a:ext>
                  </a:extLst>
                </a:gridCol>
              </a:tblGrid>
              <a:tr h="314097">
                <a:tc>
                  <a:txBody>
                    <a:bodyPr/>
                    <a:lstStyle/>
                    <a:p>
                      <a:pPr marL="0" algn="ctr" defTabSz="914400" rtl="0" eaLnBrk="1" fontAlgn="ctr" latinLnBrk="0" hangingPunct="1"/>
                      <a:r>
                        <a:rPr lang="en-US" sz="1200" b="1" kern="1200" dirty="0">
                          <a:solidFill>
                            <a:schemeClr val="bg1"/>
                          </a:solidFill>
                          <a:effectLst/>
                          <a:latin typeface="Calibri"/>
                          <a:ea typeface="+mn-ea"/>
                          <a:cs typeface="+mn-cs"/>
                        </a:rPr>
                        <a:t>Ratios</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algn="ctr" defTabSz="914400" rtl="0" eaLnBrk="1" fontAlgn="ctr" latinLnBrk="0" hangingPunct="1"/>
                      <a:r>
                        <a:rPr lang="en-US" sz="1200" b="1" kern="1200" dirty="0">
                          <a:solidFill>
                            <a:schemeClr val="bg1"/>
                          </a:solidFill>
                          <a:effectLst/>
                          <a:latin typeface="Calibri"/>
                          <a:ea typeface="+mn-ea"/>
                          <a:cs typeface="+mn-cs"/>
                        </a:rPr>
                        <a:t>2019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algn="ctr" defTabSz="914400" rtl="0" eaLnBrk="1" fontAlgn="ctr" latinLnBrk="0" hangingPunct="1"/>
                      <a:r>
                        <a:rPr lang="en-US" sz="1200" b="1" kern="1200" dirty="0">
                          <a:solidFill>
                            <a:schemeClr val="bg1"/>
                          </a:solidFill>
                          <a:effectLst/>
                          <a:latin typeface="Calibri"/>
                          <a:ea typeface="+mn-ea"/>
                          <a:cs typeface="+mn-cs"/>
                        </a:rPr>
                        <a:t>2020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algn="ctr" defTabSz="914400" rtl="0" eaLnBrk="1" fontAlgn="ctr" latinLnBrk="0" hangingPunct="1"/>
                      <a:r>
                        <a:rPr lang="en-US" sz="1200" b="1" kern="1200" dirty="0">
                          <a:solidFill>
                            <a:schemeClr val="bg1"/>
                          </a:solidFill>
                          <a:effectLst/>
                          <a:latin typeface="Calibri"/>
                          <a:ea typeface="+mn-ea"/>
                          <a:cs typeface="+mn-cs"/>
                        </a:rPr>
                        <a:t>2021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algn="ctr" defTabSz="914400" rtl="0" eaLnBrk="1" fontAlgn="ctr" latinLnBrk="0" hangingPunct="1"/>
                      <a:r>
                        <a:rPr lang="en-US" sz="1200" b="1" kern="1200" dirty="0">
                          <a:solidFill>
                            <a:schemeClr val="bg1"/>
                          </a:solidFill>
                          <a:effectLst/>
                          <a:latin typeface="Calibri"/>
                          <a:ea typeface="+mn-ea"/>
                          <a:cs typeface="+mn-cs"/>
                        </a:rPr>
                        <a:t>2022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n-US" sz="1200" b="1" dirty="0">
                          <a:solidFill>
                            <a:schemeClr val="bg1"/>
                          </a:solidFill>
                          <a:effectLst/>
                          <a:latin typeface="Calibri"/>
                        </a:rPr>
                        <a:t>2023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590433716"/>
                  </a:ext>
                </a:extLst>
              </a:tr>
              <a:tr h="328374">
                <a:tc>
                  <a:txBody>
                    <a:bodyPr/>
                    <a:lstStyle/>
                    <a:p>
                      <a:pPr fontAlgn="b"/>
                      <a:r>
                        <a:rPr lang="en-US" sz="1200" b="1" dirty="0">
                          <a:effectLst/>
                          <a:latin typeface="Calibri"/>
                        </a:rPr>
                        <a:t>Working Net Capital</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Arial"/>
                        </a:rPr>
                        <a:t>$1,280,200.00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Arial"/>
                        </a:rPr>
                        <a:t>$1,809,699.00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Arial"/>
                        </a:rPr>
                        <a:t>$1,886,123.00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Arial"/>
                        </a:rPr>
                        <a:t>$1,534,230.00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Arial"/>
                        </a:rPr>
                        <a:t>$1,602,695.00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904343"/>
                  </a:ext>
                </a:extLst>
              </a:tr>
              <a:tr h="328374">
                <a:tc>
                  <a:txBody>
                    <a:bodyPr/>
                    <a:lstStyle/>
                    <a:p>
                      <a:pPr fontAlgn="t"/>
                      <a:r>
                        <a:rPr lang="en-US" sz="1200" b="1" dirty="0">
                          <a:effectLst/>
                          <a:latin typeface="Calibri"/>
                        </a:rPr>
                        <a:t>Current Ratio</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1616045"/>
                  </a:ext>
                </a:extLst>
              </a:tr>
              <a:tr h="328374">
                <a:tc>
                  <a:txBody>
                    <a:bodyPr/>
                    <a:lstStyle/>
                    <a:p>
                      <a:pPr fontAlgn="t"/>
                      <a:r>
                        <a:rPr lang="en-US" sz="1200" b="1" dirty="0">
                          <a:effectLst/>
                          <a:latin typeface="Calibri"/>
                        </a:rPr>
                        <a:t>Quick Ratio</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Calibri"/>
                        </a:rPr>
                        <a:t>1.1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Calibri"/>
                        </a:rPr>
                        <a:t>1.4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Calibri"/>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Calibri"/>
                        </a:rPr>
                        <a:t>1.3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dirty="0">
                          <a:effectLst/>
                          <a:latin typeface="Calibri"/>
                        </a:rPr>
                        <a:t>1.1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5069528"/>
                  </a:ext>
                </a:extLst>
              </a:tr>
              <a:tr h="328374">
                <a:tc>
                  <a:txBody>
                    <a:bodyPr/>
                    <a:lstStyle/>
                    <a:p>
                      <a:pPr fontAlgn="t"/>
                      <a:r>
                        <a:rPr lang="en-US" sz="1200" b="1" dirty="0">
                          <a:effectLst/>
                          <a:latin typeface="Calibri"/>
                        </a:rPr>
                        <a:t>A/R Turnover</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sz="1200">
                        <a:effectLst/>
                        <a:latin typeface="Calibri" panose="020F050202020403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7.2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10.4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8.1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774533"/>
                  </a:ext>
                </a:extLst>
              </a:tr>
              <a:tr h="328374">
                <a:tc>
                  <a:txBody>
                    <a:bodyPr/>
                    <a:lstStyle/>
                    <a:p>
                      <a:pPr fontAlgn="t"/>
                      <a:r>
                        <a:rPr lang="en-US" sz="1200" b="1" dirty="0">
                          <a:effectLst/>
                          <a:latin typeface="Calibri"/>
                        </a:rPr>
                        <a:t>Inventory Turnover</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sz="1200">
                        <a:effectLst/>
                        <a:latin typeface="Calibri" panose="020F050202020403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2.6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3.3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3.2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7555000"/>
                  </a:ext>
                </a:extLst>
              </a:tr>
              <a:tr h="328374">
                <a:tc>
                  <a:txBody>
                    <a:bodyPr/>
                    <a:lstStyle/>
                    <a:p>
                      <a:pPr fontAlgn="t"/>
                      <a:r>
                        <a:rPr lang="en-US" sz="1200" b="1" dirty="0">
                          <a:effectLst/>
                          <a:latin typeface="Calibri"/>
                        </a:rPr>
                        <a:t>Days' Sales Uncollected</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49.1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43.0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36.5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197.0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47.0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6143202"/>
                  </a:ext>
                </a:extLst>
              </a:tr>
              <a:tr h="328374">
                <a:tc>
                  <a:txBody>
                    <a:bodyPr/>
                    <a:lstStyle/>
                    <a:p>
                      <a:pPr fontAlgn="t"/>
                      <a:r>
                        <a:rPr lang="en-US" sz="1200" b="1" dirty="0">
                          <a:effectLst/>
                          <a:latin typeface="Calibri"/>
                        </a:rPr>
                        <a:t>Days' Sales In Inventory</a:t>
                      </a:r>
                      <a:endParaRPr lang="en-US" sz="1200" b="1" dirty="0" err="1">
                        <a:effectLst/>
                        <a:latin typeface="Calibri"/>
                      </a:endParaRP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116.5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141.3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104.9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432.5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133.5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5444585"/>
                  </a:ext>
                </a:extLst>
              </a:tr>
              <a:tr h="328374">
                <a:tc>
                  <a:txBody>
                    <a:bodyPr/>
                    <a:lstStyle/>
                    <a:p>
                      <a:pPr fontAlgn="t"/>
                      <a:r>
                        <a:rPr lang="en-US" sz="1200" b="1" dirty="0">
                          <a:effectLst/>
                          <a:latin typeface="Calibri"/>
                        </a:rPr>
                        <a:t>Total Asset Turnover</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sz="1200">
                        <a:effectLst/>
                        <a:latin typeface="Calibri" panose="020F050202020403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0.91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1.13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0.28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200" dirty="0">
                          <a:effectLst/>
                          <a:latin typeface="Calibri"/>
                        </a:rPr>
                        <a:t>1.27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0957496"/>
                  </a:ext>
                </a:extLst>
              </a:tr>
            </a:tbl>
          </a:graphicData>
        </a:graphic>
      </p:graphicFrame>
      <p:pic>
        <p:nvPicPr>
          <p:cNvPr id="7" name="Picture 6" descr="A black background with a logo&#10;&#10;Description automatically generated">
            <a:extLst>
              <a:ext uri="{FF2B5EF4-FFF2-40B4-BE49-F238E27FC236}">
                <a16:creationId xmlns:a16="http://schemas.microsoft.com/office/drawing/2014/main" id="{86688B79-88F1-1EBB-D5A3-F40C0B9A240E}"/>
              </a:ext>
            </a:extLst>
          </p:cNvPr>
          <p:cNvPicPr>
            <a:picLocks noChangeAspect="1"/>
          </p:cNvPicPr>
          <p:nvPr/>
        </p:nvPicPr>
        <p:blipFill>
          <a:blip r:embed="rId5"/>
          <a:stretch>
            <a:fillRect/>
          </a:stretch>
        </p:blipFill>
        <p:spPr>
          <a:xfrm>
            <a:off x="9959787" y="5294109"/>
            <a:ext cx="2007205" cy="1563891"/>
          </a:xfrm>
          <a:prstGeom prst="rect">
            <a:avLst/>
          </a:prstGeom>
        </p:spPr>
      </p:pic>
      <p:pic>
        <p:nvPicPr>
          <p:cNvPr id="3" name="Audio 2">
            <a:hlinkClick r:id="" action="ppaction://media"/>
            <a:extLst>
              <a:ext uri="{FF2B5EF4-FFF2-40B4-BE49-F238E27FC236}">
                <a16:creationId xmlns:a16="http://schemas.microsoft.com/office/drawing/2014/main" id="{F7443020-3EAB-6E44-B4CC-7A5AB647C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8310514"/>
      </p:ext>
    </p:extLst>
  </p:cSld>
  <p:clrMapOvr>
    <a:masterClrMapping/>
  </p:clrMapOvr>
  <mc:AlternateContent xmlns:mc="http://schemas.openxmlformats.org/markup-compatibility/2006">
    <mc:Choice xmlns:p14="http://schemas.microsoft.com/office/powerpoint/2010/main" Requires="p14">
      <p:transition spd="slow" p14:dur="2000" advTm="165640"/>
    </mc:Choice>
    <mc:Fallback>
      <p:transition spd="slow" advTm="16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312</TotalTime>
  <Words>4275</Words>
  <Application>Microsoft Macintosh PowerPoint</Application>
  <PresentationFormat>Widescreen</PresentationFormat>
  <Paragraphs>399</Paragraphs>
  <Slides>21</Slides>
  <Notes>19</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Arial,Sans-Serif</vt:lpstr>
      <vt:lpstr>Calibri</vt:lpstr>
      <vt:lpstr>Cambria</vt:lpstr>
      <vt:lpstr>Gill Sans MT</vt:lpstr>
      <vt:lpstr>Parcel</vt:lpstr>
      <vt:lpstr>Overview of Under Armour</vt:lpstr>
      <vt:lpstr>Company overview</vt:lpstr>
      <vt:lpstr>Geographic segments</vt:lpstr>
      <vt:lpstr>Organizational Structure</vt:lpstr>
      <vt:lpstr>Executive leadership team</vt:lpstr>
      <vt:lpstr>Position in Marketplace</vt:lpstr>
      <vt:lpstr>SWOT Analysis</vt:lpstr>
      <vt:lpstr>Key Risks &amp; Trend</vt:lpstr>
      <vt:lpstr>Financial Analysis</vt:lpstr>
      <vt:lpstr>A/r turnover</vt:lpstr>
      <vt:lpstr>Inventory Turnover</vt:lpstr>
      <vt:lpstr>FINANCIAL ANALYSIS</vt:lpstr>
      <vt:lpstr>ROA Comparison</vt:lpstr>
      <vt:lpstr>Inventory</vt:lpstr>
      <vt:lpstr>FINANCIAL ANALYSIS</vt:lpstr>
      <vt:lpstr>Operating income</vt:lpstr>
      <vt:lpstr>Financial summary</vt:lpstr>
      <vt:lpstr>Where is UA Going?</vt:lpstr>
      <vt:lpstr>Recommendations</vt:lpstr>
      <vt:lpstr>Thank you for watching</vt:lpstr>
      <vt:lpstr>Reference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Annual Report Reflection </dc:title>
  <dc:creator>Microsoft Office User</dc:creator>
  <cp:lastModifiedBy>Microsoft Office User</cp:lastModifiedBy>
  <cp:revision>1629</cp:revision>
  <dcterms:created xsi:type="dcterms:W3CDTF">2023-10-27T22:02:30Z</dcterms:created>
  <dcterms:modified xsi:type="dcterms:W3CDTF">2023-12-08T20:09:47Z</dcterms:modified>
</cp:coreProperties>
</file>